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3" autoAdjust="0"/>
    <p:restoredTop sz="94660"/>
  </p:normalViewPr>
  <p:slideViewPr>
    <p:cSldViewPr snapToGrid="0" showGuides="1">
      <p:cViewPr varScale="1">
        <p:scale>
          <a:sx n="58" d="100"/>
          <a:sy n="58" d="100"/>
        </p:scale>
        <p:origin x="80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A307F-B3AA-412B-BB9C-A2E3994A6FF0}" type="datetimeFigureOut">
              <a:rPr lang="en-US" smtClean="0"/>
              <a:t>3/25/2020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82E509-7E70-4A43-97B7-6FC7BE45A8ED}" type="slidenum">
              <a:rPr lang="en-US" smtClean="0"/>
              <a:t>‹#›</a:t>
            </a:fld>
            <a:endParaRPr lang="en-US"/>
          </a:p>
        </p:txBody>
      </p:sp>
    </p:spTree>
    <p:extLst>
      <p:ext uri="{BB962C8B-B14F-4D97-AF65-F5344CB8AC3E}">
        <p14:creationId xmlns:p14="http://schemas.microsoft.com/office/powerpoint/2010/main" val="3787045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82E509-7E70-4A43-97B7-6FC7BE45A8ED}" type="slidenum">
              <a:rPr lang="en-US" smtClean="0"/>
              <a:t>1</a:t>
            </a:fld>
            <a:endParaRPr lang="en-US"/>
          </a:p>
        </p:txBody>
      </p:sp>
    </p:spTree>
    <p:extLst>
      <p:ext uri="{BB962C8B-B14F-4D97-AF65-F5344CB8AC3E}">
        <p14:creationId xmlns:p14="http://schemas.microsoft.com/office/powerpoint/2010/main" val="379882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Rot="1" noChangeAspect="1" noChangeArrowheads="1" noTextEdit="1"/>
          </p:cNvSpPr>
          <p:nvPr>
            <p:ph type="sldImg"/>
          </p:nvPr>
        </p:nvSpPr>
        <p:spPr>
          <a:xfrm>
            <a:off x="404813" y="698500"/>
            <a:ext cx="6048375" cy="3403600"/>
          </a:xfrm>
        </p:spPr>
      </p:sp>
      <p:sp>
        <p:nvSpPr>
          <p:cNvPr id="4321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356695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Rot="1" noChangeAspect="1" noChangeArrowheads="1" noTextEdit="1"/>
          </p:cNvSpPr>
          <p:nvPr>
            <p:ph type="sldImg"/>
          </p:nvPr>
        </p:nvSpPr>
        <p:spPr>
          <a:xfrm>
            <a:off x="404813" y="698500"/>
            <a:ext cx="6048375" cy="3403600"/>
          </a:xfrm>
        </p:spPr>
      </p:sp>
      <p:sp>
        <p:nvSpPr>
          <p:cNvPr id="4331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523609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Rot="1" noChangeAspect="1" noChangeArrowheads="1" noTextEdit="1"/>
          </p:cNvSpPr>
          <p:nvPr>
            <p:ph type="sldImg"/>
          </p:nvPr>
        </p:nvSpPr>
        <p:spPr>
          <a:xfrm>
            <a:off x="404813" y="698500"/>
            <a:ext cx="6048375" cy="3403600"/>
          </a:xfrm>
        </p:spPr>
      </p:sp>
      <p:sp>
        <p:nvSpPr>
          <p:cNvPr id="4341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70013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Rot="1" noChangeAspect="1" noChangeArrowheads="1" noTextEdit="1"/>
          </p:cNvSpPr>
          <p:nvPr>
            <p:ph type="sldImg"/>
          </p:nvPr>
        </p:nvSpPr>
        <p:spPr>
          <a:xfrm>
            <a:off x="404813" y="698500"/>
            <a:ext cx="6048375" cy="3403600"/>
          </a:xfrm>
        </p:spPr>
      </p:sp>
      <p:sp>
        <p:nvSpPr>
          <p:cNvPr id="4352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862764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Rot="1" noChangeAspect="1" noChangeArrowheads="1" noTextEdit="1"/>
          </p:cNvSpPr>
          <p:nvPr>
            <p:ph type="sldImg"/>
          </p:nvPr>
        </p:nvSpPr>
        <p:spPr>
          <a:xfrm>
            <a:off x="404813" y="698500"/>
            <a:ext cx="6048375" cy="3403600"/>
          </a:xfrm>
        </p:spPr>
      </p:sp>
      <p:sp>
        <p:nvSpPr>
          <p:cNvPr id="4362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3130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Rot="1" noChangeAspect="1" noChangeArrowheads="1" noTextEdit="1"/>
          </p:cNvSpPr>
          <p:nvPr>
            <p:ph type="sldImg"/>
          </p:nvPr>
        </p:nvSpPr>
        <p:spPr>
          <a:xfrm>
            <a:off x="404813" y="698500"/>
            <a:ext cx="6048375" cy="3403600"/>
          </a:xfrm>
        </p:spPr>
      </p:sp>
      <p:sp>
        <p:nvSpPr>
          <p:cNvPr id="4372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688077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Rot="1" noChangeAspect="1" noChangeArrowheads="1" noTextEdit="1"/>
          </p:cNvSpPr>
          <p:nvPr>
            <p:ph type="sldImg"/>
          </p:nvPr>
        </p:nvSpPr>
        <p:spPr>
          <a:xfrm>
            <a:off x="404813" y="698500"/>
            <a:ext cx="6048375" cy="3403600"/>
          </a:xfrm>
        </p:spPr>
      </p:sp>
      <p:sp>
        <p:nvSpPr>
          <p:cNvPr id="4239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618751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Rot="1" noChangeAspect="1" noChangeArrowheads="1" noTextEdit="1"/>
          </p:cNvSpPr>
          <p:nvPr>
            <p:ph type="sldImg"/>
          </p:nvPr>
        </p:nvSpPr>
        <p:spPr>
          <a:xfrm>
            <a:off x="404813" y="698500"/>
            <a:ext cx="6048375" cy="3403600"/>
          </a:xfrm>
        </p:spPr>
      </p:sp>
      <p:sp>
        <p:nvSpPr>
          <p:cNvPr id="4249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25307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Rot="1" noChangeAspect="1" noChangeArrowheads="1" noTextEdit="1"/>
          </p:cNvSpPr>
          <p:nvPr>
            <p:ph type="sldImg"/>
          </p:nvPr>
        </p:nvSpPr>
        <p:spPr>
          <a:xfrm>
            <a:off x="404813" y="698500"/>
            <a:ext cx="6048375" cy="3403600"/>
          </a:xfrm>
        </p:spPr>
      </p:sp>
      <p:sp>
        <p:nvSpPr>
          <p:cNvPr id="4259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77433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Rot="1" noChangeAspect="1" noChangeArrowheads="1" noTextEdit="1"/>
          </p:cNvSpPr>
          <p:nvPr>
            <p:ph type="sldImg"/>
          </p:nvPr>
        </p:nvSpPr>
        <p:spPr>
          <a:xfrm>
            <a:off x="404813" y="698500"/>
            <a:ext cx="6048375" cy="3403600"/>
          </a:xfrm>
        </p:spPr>
      </p:sp>
      <p:sp>
        <p:nvSpPr>
          <p:cNvPr id="4270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774280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Rot="1" noChangeAspect="1" noChangeArrowheads="1" noTextEdit="1"/>
          </p:cNvSpPr>
          <p:nvPr>
            <p:ph type="sldImg"/>
          </p:nvPr>
        </p:nvSpPr>
        <p:spPr>
          <a:xfrm>
            <a:off x="404813" y="698500"/>
            <a:ext cx="6048375" cy="3403600"/>
          </a:xfrm>
        </p:spPr>
      </p:sp>
      <p:sp>
        <p:nvSpPr>
          <p:cNvPr id="4280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087604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Rot="1" noChangeAspect="1" noChangeArrowheads="1" noTextEdit="1"/>
          </p:cNvSpPr>
          <p:nvPr>
            <p:ph type="sldImg"/>
          </p:nvPr>
        </p:nvSpPr>
        <p:spPr>
          <a:xfrm>
            <a:off x="404813" y="698500"/>
            <a:ext cx="6048375" cy="3403600"/>
          </a:xfrm>
        </p:spPr>
      </p:sp>
      <p:sp>
        <p:nvSpPr>
          <p:cNvPr id="4290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48470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Rot="1" noChangeAspect="1" noChangeArrowheads="1" noTextEdit="1"/>
          </p:cNvSpPr>
          <p:nvPr>
            <p:ph type="sldImg"/>
          </p:nvPr>
        </p:nvSpPr>
        <p:spPr>
          <a:xfrm>
            <a:off x="404813" y="698500"/>
            <a:ext cx="6048375" cy="3403600"/>
          </a:xfrm>
        </p:spPr>
      </p:sp>
      <p:sp>
        <p:nvSpPr>
          <p:cNvPr id="4300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961343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Rot="1" noChangeAspect="1" noChangeArrowheads="1" noTextEdit="1"/>
          </p:cNvSpPr>
          <p:nvPr>
            <p:ph type="sldImg"/>
          </p:nvPr>
        </p:nvSpPr>
        <p:spPr>
          <a:xfrm>
            <a:off x="404813" y="698500"/>
            <a:ext cx="6048375" cy="3403600"/>
          </a:xfrm>
        </p:spPr>
      </p:sp>
      <p:sp>
        <p:nvSpPr>
          <p:cNvPr id="4311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666038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7500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2853096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3226355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81637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9666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21247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3797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6601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211451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0089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8095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A69B5-9DB7-4F93-9516-DD199C44C3B5}"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748126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873591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9561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170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2A69B5-9DB7-4F93-9516-DD199C44C3B5}"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2530069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2A69B5-9DB7-4F93-9516-DD199C44C3B5}"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111645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2A69B5-9DB7-4F93-9516-DD199C44C3B5}"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98176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2A69B5-9DB7-4F93-9516-DD199C44C3B5}"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97049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A69B5-9DB7-4F93-9516-DD199C44C3B5}"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391952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A69B5-9DB7-4F93-9516-DD199C44C3B5}"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87366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A69B5-9DB7-4F93-9516-DD199C44C3B5}"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E6DC3-0781-4340-80FC-442245006F1A}" type="slidenum">
              <a:rPr lang="en-US" smtClean="0"/>
              <a:t>‹#›</a:t>
            </a:fld>
            <a:endParaRPr lang="en-US"/>
          </a:p>
        </p:txBody>
      </p:sp>
    </p:spTree>
    <p:extLst>
      <p:ext uri="{BB962C8B-B14F-4D97-AF65-F5344CB8AC3E}">
        <p14:creationId xmlns:p14="http://schemas.microsoft.com/office/powerpoint/2010/main" val="388050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A69B5-9DB7-4F93-9516-DD199C44C3B5}" type="datetimeFigureOut">
              <a:rPr lang="en-US" smtClean="0"/>
              <a:t>3/25/2020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E6DC3-0781-4340-80FC-442245006F1A}" type="slidenum">
              <a:rPr lang="en-US" smtClean="0"/>
              <a:t>‹#›</a:t>
            </a:fld>
            <a:endParaRPr lang="en-US"/>
          </a:p>
        </p:txBody>
      </p:sp>
    </p:spTree>
    <p:extLst>
      <p:ext uri="{BB962C8B-B14F-4D97-AF65-F5344CB8AC3E}">
        <p14:creationId xmlns:p14="http://schemas.microsoft.com/office/powerpoint/2010/main" val="1920720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031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lnSpc>
          <a:spcPct val="88000"/>
        </a:lnSpc>
        <a:spcBef>
          <a:spcPct val="0"/>
        </a:spcBef>
        <a:spcAft>
          <a:spcPct val="0"/>
        </a:spcAft>
        <a:defRPr sz="3600" b="1">
          <a:solidFill>
            <a:schemeClr val="tx1"/>
          </a:solidFill>
          <a:latin typeface="+mj-lt"/>
          <a:ea typeface="+mj-ea"/>
          <a:cs typeface="+mj-cs"/>
        </a:defRPr>
      </a:lvl1pPr>
      <a:lvl2pPr algn="ctr" rtl="0" eaLnBrk="0" fontAlgn="base" hangingPunct="0">
        <a:lnSpc>
          <a:spcPct val="88000"/>
        </a:lnSpc>
        <a:spcBef>
          <a:spcPct val="0"/>
        </a:spcBef>
        <a:spcAft>
          <a:spcPct val="0"/>
        </a:spcAft>
        <a:defRPr sz="3600" b="1">
          <a:solidFill>
            <a:schemeClr val="tx1"/>
          </a:solidFill>
          <a:latin typeface="Times" pitchFamily="18" charset="0"/>
        </a:defRPr>
      </a:lvl2pPr>
      <a:lvl3pPr algn="ctr" rtl="0" eaLnBrk="0" fontAlgn="base" hangingPunct="0">
        <a:lnSpc>
          <a:spcPct val="88000"/>
        </a:lnSpc>
        <a:spcBef>
          <a:spcPct val="0"/>
        </a:spcBef>
        <a:spcAft>
          <a:spcPct val="0"/>
        </a:spcAft>
        <a:defRPr sz="3600" b="1">
          <a:solidFill>
            <a:schemeClr val="tx1"/>
          </a:solidFill>
          <a:latin typeface="Times" pitchFamily="18" charset="0"/>
        </a:defRPr>
      </a:lvl3pPr>
      <a:lvl4pPr algn="ctr" rtl="0" eaLnBrk="0" fontAlgn="base" hangingPunct="0">
        <a:lnSpc>
          <a:spcPct val="88000"/>
        </a:lnSpc>
        <a:spcBef>
          <a:spcPct val="0"/>
        </a:spcBef>
        <a:spcAft>
          <a:spcPct val="0"/>
        </a:spcAft>
        <a:defRPr sz="3600" b="1">
          <a:solidFill>
            <a:schemeClr val="tx1"/>
          </a:solidFill>
          <a:latin typeface="Times" pitchFamily="18" charset="0"/>
        </a:defRPr>
      </a:lvl4pPr>
      <a:lvl5pPr algn="ctr" rtl="0" eaLnBrk="0" fontAlgn="base" hangingPunct="0">
        <a:lnSpc>
          <a:spcPct val="88000"/>
        </a:lnSpc>
        <a:spcBef>
          <a:spcPct val="0"/>
        </a:spcBef>
        <a:spcAft>
          <a:spcPct val="0"/>
        </a:spcAft>
        <a:defRPr sz="3600" b="1">
          <a:solidFill>
            <a:schemeClr val="tx1"/>
          </a:solidFill>
          <a:latin typeface="Times" pitchFamily="18" charset="0"/>
        </a:defRPr>
      </a:lvl5pPr>
      <a:lvl6pPr marL="457200" algn="ctr" rtl="0" eaLnBrk="0" fontAlgn="base" hangingPunct="0">
        <a:lnSpc>
          <a:spcPct val="88000"/>
        </a:lnSpc>
        <a:spcBef>
          <a:spcPct val="0"/>
        </a:spcBef>
        <a:spcAft>
          <a:spcPct val="0"/>
        </a:spcAft>
        <a:defRPr sz="3600" b="1">
          <a:solidFill>
            <a:schemeClr val="tx1"/>
          </a:solidFill>
          <a:latin typeface="Times" pitchFamily="18" charset="0"/>
        </a:defRPr>
      </a:lvl6pPr>
      <a:lvl7pPr marL="914400" algn="ctr" rtl="0" eaLnBrk="0" fontAlgn="base" hangingPunct="0">
        <a:lnSpc>
          <a:spcPct val="88000"/>
        </a:lnSpc>
        <a:spcBef>
          <a:spcPct val="0"/>
        </a:spcBef>
        <a:spcAft>
          <a:spcPct val="0"/>
        </a:spcAft>
        <a:defRPr sz="3600" b="1">
          <a:solidFill>
            <a:schemeClr val="tx1"/>
          </a:solidFill>
          <a:latin typeface="Times" pitchFamily="18" charset="0"/>
        </a:defRPr>
      </a:lvl7pPr>
      <a:lvl8pPr marL="1371600" algn="ctr" rtl="0" eaLnBrk="0" fontAlgn="base" hangingPunct="0">
        <a:lnSpc>
          <a:spcPct val="88000"/>
        </a:lnSpc>
        <a:spcBef>
          <a:spcPct val="0"/>
        </a:spcBef>
        <a:spcAft>
          <a:spcPct val="0"/>
        </a:spcAft>
        <a:defRPr sz="3600" b="1">
          <a:solidFill>
            <a:schemeClr val="tx1"/>
          </a:solidFill>
          <a:latin typeface="Times" pitchFamily="18" charset="0"/>
        </a:defRPr>
      </a:lvl8pPr>
      <a:lvl9pPr marL="1828800" algn="ctr" rtl="0" eaLnBrk="0" fontAlgn="base" hangingPunct="0">
        <a:lnSpc>
          <a:spcPct val="88000"/>
        </a:lnSpc>
        <a:spcBef>
          <a:spcPct val="0"/>
        </a:spcBef>
        <a:spcAft>
          <a:spcPct val="0"/>
        </a:spcAft>
        <a:defRPr sz="3600" b="1">
          <a:solidFill>
            <a:schemeClr val="tx1"/>
          </a:solidFill>
          <a:latin typeface="Times" pitchFamily="18"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7047" y="8278"/>
            <a:ext cx="9144000" cy="515008"/>
          </a:xfrm>
        </p:spPr>
        <p:txBody>
          <a:bodyPr>
            <a:noAutofit/>
          </a:bodyPr>
          <a:lstStyle/>
          <a:p>
            <a:r>
              <a:rPr lang="en-US" sz="2800" dirty="0" smtClean="0">
                <a:solidFill>
                  <a:srgbClr val="C00000"/>
                </a:solidFill>
              </a:rPr>
              <a:t>Lecture Class Slide Presentation </a:t>
            </a:r>
            <a:r>
              <a:rPr lang="en-US" sz="2800" dirty="0" smtClean="0">
                <a:solidFill>
                  <a:srgbClr val="C00000"/>
                </a:solidFill>
              </a:rPr>
              <a:t>3-26-2020</a:t>
            </a:r>
            <a:endParaRPr lang="en-US" sz="2800" dirty="0">
              <a:solidFill>
                <a:srgbClr val="C00000"/>
              </a:solidFill>
            </a:endParaRPr>
          </a:p>
        </p:txBody>
      </p:sp>
      <p:sp>
        <p:nvSpPr>
          <p:cNvPr id="6" name="TextBox 5"/>
          <p:cNvSpPr txBox="1"/>
          <p:nvPr/>
        </p:nvSpPr>
        <p:spPr>
          <a:xfrm>
            <a:off x="394643" y="234013"/>
            <a:ext cx="11525607" cy="6247864"/>
          </a:xfrm>
          <a:prstGeom prst="rect">
            <a:avLst/>
          </a:prstGeom>
          <a:noFill/>
        </p:spPr>
        <p:txBody>
          <a:bodyPr wrap="square" rtlCol="0">
            <a:spAutoFit/>
          </a:bodyPr>
          <a:lstStyle/>
          <a:p>
            <a:endParaRPr lang="en-US" sz="1600" dirty="0" smtClean="0"/>
          </a:p>
          <a:p>
            <a:pPr marL="342900" indent="-342900">
              <a:buFont typeface="+mj-lt"/>
              <a:buAutoNum type="arabicPeriod"/>
            </a:pPr>
            <a:r>
              <a:rPr lang="en-US" sz="1600" dirty="0" smtClean="0"/>
              <a:t>Again, no video to </a:t>
            </a:r>
            <a:r>
              <a:rPr lang="en-US" sz="1600" dirty="0" smtClean="0"/>
              <a:t>go with this lecture, just </a:t>
            </a:r>
            <a:r>
              <a:rPr lang="en-US" sz="1600" dirty="0" smtClean="0"/>
              <a:t>these slides </a:t>
            </a:r>
            <a:r>
              <a:rPr lang="en-US" sz="1600" dirty="0" smtClean="0"/>
              <a:t>and </a:t>
            </a:r>
            <a:r>
              <a:rPr lang="en-US" sz="1600" dirty="0" smtClean="0"/>
              <a:t>the associated assignment - Lecture Class Assignment #10</a:t>
            </a:r>
          </a:p>
          <a:p>
            <a:pPr marL="342900" indent="-342900">
              <a:buFont typeface="+mj-lt"/>
              <a:buAutoNum type="arabicPeriod"/>
            </a:pPr>
            <a:r>
              <a:rPr lang="en-US" sz="1600" dirty="0" smtClean="0"/>
              <a:t>Today we will return to the Engineering Drawing Notes A and continue from where we left off</a:t>
            </a:r>
          </a:p>
          <a:p>
            <a:pPr marL="342900" indent="-342900">
              <a:buFont typeface="+mj-lt"/>
              <a:buAutoNum type="arabicPeriod"/>
            </a:pPr>
            <a:r>
              <a:rPr lang="en-US" sz="1600" dirty="0" smtClean="0"/>
              <a:t>Before you work through the notes, look at the example engineering drawings form page B-2 to B-11</a:t>
            </a:r>
          </a:p>
          <a:p>
            <a:pPr marL="342900" indent="-342900">
              <a:buFont typeface="+mj-lt"/>
              <a:buAutoNum type="arabicPeriod"/>
            </a:pPr>
            <a:r>
              <a:rPr lang="en-US" sz="1600" dirty="0" smtClean="0"/>
              <a:t>You will notice that many dimensions have tolerances on the dimensions and they are not always written in the same format.</a:t>
            </a:r>
          </a:p>
          <a:p>
            <a:pPr marL="342900" indent="-342900">
              <a:buFont typeface="+mj-lt"/>
              <a:buAutoNum type="arabicPeriod"/>
            </a:pPr>
            <a:r>
              <a:rPr lang="en-US" sz="1600" dirty="0" smtClean="0"/>
              <a:t>On Page B-3 for example you will see some written with </a:t>
            </a:r>
            <a:r>
              <a:rPr lang="en-US" sz="1600" b="1" dirty="0" smtClean="0"/>
              <a:t>Unilateral </a:t>
            </a:r>
            <a:r>
              <a:rPr lang="en-US" sz="1600" dirty="0" smtClean="0"/>
              <a:t>(aka. Symmetric) tolerance such as the width of the part:</a:t>
            </a:r>
          </a:p>
          <a:p>
            <a:pPr marL="342900" indent="-342900">
              <a:buFont typeface="+mj-lt"/>
              <a:buAutoNum type="arabicPeriod"/>
            </a:pPr>
            <a:endParaRPr lang="en-US" sz="1600" dirty="0"/>
          </a:p>
          <a:p>
            <a:endParaRPr lang="en-US" sz="1600" dirty="0" smtClean="0"/>
          </a:p>
          <a:p>
            <a:pPr marL="342900" indent="-342900">
              <a:buFont typeface="+mj-lt"/>
              <a:buAutoNum type="arabicPeriod"/>
            </a:pPr>
            <a:endParaRPr lang="en-US" sz="1600" dirty="0" smtClean="0"/>
          </a:p>
          <a:p>
            <a:r>
              <a:rPr lang="en-US" sz="1600" dirty="0" smtClean="0"/>
              <a:t>             BUT part thickness for this part is written differently in a </a:t>
            </a:r>
            <a:r>
              <a:rPr lang="en-US" sz="1600" b="1" dirty="0" smtClean="0"/>
              <a:t>Bilateral</a:t>
            </a:r>
            <a:r>
              <a:rPr lang="en-US" sz="1600" dirty="0" smtClean="0"/>
              <a:t> format:</a:t>
            </a:r>
          </a:p>
          <a:p>
            <a:endParaRPr lang="en-US" sz="1600" dirty="0"/>
          </a:p>
          <a:p>
            <a:r>
              <a:rPr lang="en-US" sz="1600" dirty="0" smtClean="0"/>
              <a:t>You will learn these different ways of writing these along with standard tolerances for different types of fit.</a:t>
            </a:r>
          </a:p>
          <a:p>
            <a:endParaRPr lang="en-US" sz="1600" dirty="0"/>
          </a:p>
          <a:p>
            <a:r>
              <a:rPr lang="en-US" sz="1600" dirty="0" smtClean="0"/>
              <a:t>For the Assignment, you will need to need to look at slide 11 to find out what standard tolerance for each of the hole and shaft is required for a “ISO Close Running Fit”.  The 12mm </a:t>
            </a:r>
            <a:r>
              <a:rPr lang="en-US" sz="1600" dirty="0" err="1" smtClean="0"/>
              <a:t>dia</a:t>
            </a:r>
            <a:r>
              <a:rPr lang="en-US" sz="1600" dirty="0" smtClean="0"/>
              <a:t> of the shaft in the Pin Part Drawing has the required tolerance f7 written correctly in Bilateral format. This format is required by the ISO standard. It is written as -0.016 and -0.034.  Use Slide 13 to find these numbers for a shaft between 10-18mm, as 12mm is within this range.</a:t>
            </a:r>
          </a:p>
          <a:p>
            <a:endParaRPr lang="en-US" sz="1600" dirty="0"/>
          </a:p>
          <a:p>
            <a:r>
              <a:rPr lang="en-US" sz="1600" dirty="0" smtClean="0"/>
              <a:t>Now to complete the 12mm hole dimension and tolerance in the Collar Part Drawing, you need to look for the required tolerance  in Slide 11 (i.e. ISO Close Running fit requires an H8 for the hole).  Look on Slide 13 to find the correct value by lining up the 10-18mm size range with the required H8 column.  </a:t>
            </a:r>
            <a:r>
              <a:rPr lang="en-US" sz="1600" dirty="0" smtClean="0"/>
              <a:t>Then write the answer on the drawing written in the same manner as in the Pin Part Drawing for the mating shaft feature.</a:t>
            </a:r>
          </a:p>
          <a:p>
            <a:endParaRPr lang="en-US" sz="1600" dirty="0"/>
          </a:p>
          <a:p>
            <a:r>
              <a:rPr lang="en-US" sz="1600" dirty="0" smtClean="0"/>
              <a:t>AND then complete the missing lines and dimensions in the left view.</a:t>
            </a:r>
            <a:endParaRPr lang="en-US" sz="1600" dirty="0" smtClean="0"/>
          </a:p>
          <a:p>
            <a:pPr marL="285750" indent="-285750">
              <a:buFont typeface="Arial" panose="020B0604020202020204" pitchFamily="34" charset="0"/>
              <a:buChar char="•"/>
            </a:pPr>
            <a:endParaRPr lang="en-US" sz="1600" dirty="0" smtClean="0"/>
          </a:p>
        </p:txBody>
      </p:sp>
      <p:grpSp>
        <p:nvGrpSpPr>
          <p:cNvPr id="17" name="Group 16"/>
          <p:cNvGrpSpPr/>
          <p:nvPr/>
        </p:nvGrpSpPr>
        <p:grpSpPr>
          <a:xfrm>
            <a:off x="3765446" y="1818897"/>
            <a:ext cx="1983037" cy="646331"/>
            <a:chOff x="3765446" y="3262111"/>
            <a:chExt cx="1983037" cy="646331"/>
          </a:xfrm>
        </p:grpSpPr>
        <p:sp>
          <p:nvSpPr>
            <p:cNvPr id="3" name="TextBox 2"/>
            <p:cNvSpPr txBox="1"/>
            <p:nvPr/>
          </p:nvSpPr>
          <p:spPr>
            <a:xfrm>
              <a:off x="3765446" y="3308279"/>
              <a:ext cx="952505" cy="461665"/>
            </a:xfrm>
            <a:prstGeom prst="rect">
              <a:avLst/>
            </a:prstGeom>
            <a:noFill/>
          </p:spPr>
          <p:txBody>
            <a:bodyPr wrap="none" rtlCol="0">
              <a:spAutoFit/>
            </a:bodyPr>
            <a:lstStyle/>
            <a:p>
              <a:r>
                <a:rPr lang="en-US" sz="2400" dirty="0" smtClean="0"/>
                <a:t>20.25 </a:t>
              </a:r>
              <a:endParaRPr lang="en-US" sz="2400" dirty="0"/>
            </a:p>
          </p:txBody>
        </p:sp>
        <p:grpSp>
          <p:nvGrpSpPr>
            <p:cNvPr id="10" name="Group 9"/>
            <p:cNvGrpSpPr/>
            <p:nvPr/>
          </p:nvGrpSpPr>
          <p:grpSpPr>
            <a:xfrm>
              <a:off x="4538949" y="3262111"/>
              <a:ext cx="1209534" cy="646331"/>
              <a:chOff x="10950766" y="1744852"/>
              <a:chExt cx="1209534" cy="646331"/>
            </a:xfrm>
          </p:grpSpPr>
          <p:sp>
            <p:nvSpPr>
              <p:cNvPr id="7" name="TextBox 6"/>
              <p:cNvSpPr txBox="1"/>
              <p:nvPr/>
            </p:nvSpPr>
            <p:spPr>
              <a:xfrm>
                <a:off x="10950766" y="1883884"/>
                <a:ext cx="1013552" cy="400110"/>
              </a:xfrm>
              <a:prstGeom prst="rect">
                <a:avLst/>
              </a:prstGeom>
              <a:noFill/>
            </p:spPr>
            <p:txBody>
              <a:bodyPr wrap="square" rtlCol="0">
                <a:spAutoFit/>
              </a:bodyPr>
              <a:lstStyle/>
              <a:p>
                <a:pPr>
                  <a:lnSpc>
                    <a:spcPts val="1200"/>
                  </a:lnSpc>
                </a:pPr>
                <a:r>
                  <a:rPr lang="en-US" sz="2800" dirty="0"/>
                  <a:t>+</a:t>
                </a:r>
                <a:endParaRPr lang="en-US" sz="2800" dirty="0" smtClean="0"/>
              </a:p>
              <a:p>
                <a:pPr>
                  <a:lnSpc>
                    <a:spcPts val="1200"/>
                  </a:lnSpc>
                </a:pPr>
                <a:endParaRPr lang="en-US" sz="2800" dirty="0"/>
              </a:p>
            </p:txBody>
          </p:sp>
          <p:sp>
            <p:nvSpPr>
              <p:cNvPr id="8" name="TextBox 7"/>
              <p:cNvSpPr txBox="1"/>
              <p:nvPr/>
            </p:nvSpPr>
            <p:spPr>
              <a:xfrm>
                <a:off x="11267934" y="1764788"/>
                <a:ext cx="892366" cy="461665"/>
              </a:xfrm>
              <a:prstGeom prst="rect">
                <a:avLst/>
              </a:prstGeom>
              <a:noFill/>
            </p:spPr>
            <p:txBody>
              <a:bodyPr wrap="square" rtlCol="0">
                <a:spAutoFit/>
              </a:bodyPr>
              <a:lstStyle/>
              <a:p>
                <a:r>
                  <a:rPr lang="en-US" sz="2400" dirty="0" smtClean="0"/>
                  <a:t>0.04</a:t>
                </a:r>
                <a:endParaRPr lang="en-US" sz="2400" dirty="0"/>
              </a:p>
            </p:txBody>
          </p:sp>
          <p:sp>
            <p:nvSpPr>
              <p:cNvPr id="9" name="TextBox 8"/>
              <p:cNvSpPr txBox="1"/>
              <p:nvPr/>
            </p:nvSpPr>
            <p:spPr>
              <a:xfrm>
                <a:off x="10975986" y="1744852"/>
                <a:ext cx="782198" cy="646331"/>
              </a:xfrm>
              <a:prstGeom prst="rect">
                <a:avLst/>
              </a:prstGeom>
              <a:noFill/>
            </p:spPr>
            <p:txBody>
              <a:bodyPr wrap="square" rtlCol="0">
                <a:spAutoFit/>
              </a:bodyPr>
              <a:lstStyle/>
              <a:p>
                <a:r>
                  <a:rPr lang="en-US" sz="3600" dirty="0" smtClean="0"/>
                  <a:t>-</a:t>
                </a:r>
                <a:endParaRPr lang="en-US" sz="3600" dirty="0"/>
              </a:p>
            </p:txBody>
          </p:sp>
        </p:grpSp>
      </p:grpSp>
      <p:sp>
        <p:nvSpPr>
          <p:cNvPr id="11" name="Rectangle 10"/>
          <p:cNvSpPr/>
          <p:nvPr/>
        </p:nvSpPr>
        <p:spPr>
          <a:xfrm>
            <a:off x="1176483" y="6251575"/>
            <a:ext cx="9445128" cy="646331"/>
          </a:xfrm>
          <a:prstGeom prst="rect">
            <a:avLst/>
          </a:prstGeom>
        </p:spPr>
        <p:txBody>
          <a:bodyPr wrap="square">
            <a:spAutoFit/>
          </a:bodyPr>
          <a:lstStyle/>
          <a:p>
            <a:pPr algn="ctr"/>
            <a:r>
              <a:rPr lang="en-US" i="1" dirty="0">
                <a:solidFill>
                  <a:srgbClr val="FF0000"/>
                </a:solidFill>
              </a:rPr>
              <a:t>And don’t forget to complete the Lecture Class assignment within the next 3 days for full </a:t>
            </a:r>
            <a:r>
              <a:rPr lang="en-US" i="1" dirty="0" smtClean="0">
                <a:solidFill>
                  <a:srgbClr val="FF0000"/>
                </a:solidFill>
              </a:rPr>
              <a:t>credit – you can write on the paper then either scan it or take a picture with your smart phone</a:t>
            </a:r>
            <a:endParaRPr lang="en-US" i="1" dirty="0">
              <a:solidFill>
                <a:srgbClr val="FF0000"/>
              </a:solidFill>
            </a:endParaRPr>
          </a:p>
        </p:txBody>
      </p:sp>
      <p:sp>
        <p:nvSpPr>
          <p:cNvPr id="19" name="TextBox 18"/>
          <p:cNvSpPr txBox="1"/>
          <p:nvPr/>
        </p:nvSpPr>
        <p:spPr>
          <a:xfrm>
            <a:off x="7376689" y="2343496"/>
            <a:ext cx="728084" cy="461665"/>
          </a:xfrm>
          <a:prstGeom prst="rect">
            <a:avLst/>
          </a:prstGeom>
          <a:noFill/>
        </p:spPr>
        <p:txBody>
          <a:bodyPr wrap="none" rtlCol="0">
            <a:spAutoFit/>
          </a:bodyPr>
          <a:lstStyle/>
          <a:p>
            <a:r>
              <a:rPr lang="en-US" sz="2400" dirty="0" smtClean="0"/>
              <a:t>2.54</a:t>
            </a:r>
            <a:endParaRPr lang="en-US" sz="2400" dirty="0"/>
          </a:p>
        </p:txBody>
      </p:sp>
      <p:sp>
        <p:nvSpPr>
          <p:cNvPr id="22" name="TextBox 21"/>
          <p:cNvSpPr txBox="1"/>
          <p:nvPr/>
        </p:nvSpPr>
        <p:spPr>
          <a:xfrm>
            <a:off x="7995111" y="2266019"/>
            <a:ext cx="892366" cy="605294"/>
          </a:xfrm>
          <a:prstGeom prst="rect">
            <a:avLst/>
          </a:prstGeom>
          <a:noFill/>
        </p:spPr>
        <p:txBody>
          <a:bodyPr wrap="square" rtlCol="0">
            <a:spAutoFit/>
          </a:bodyPr>
          <a:lstStyle/>
          <a:p>
            <a:pPr>
              <a:lnSpc>
                <a:spcPts val="2000"/>
              </a:lnSpc>
            </a:pPr>
            <a:r>
              <a:rPr lang="en-US" sz="2400" dirty="0"/>
              <a:t> </a:t>
            </a:r>
            <a:r>
              <a:rPr lang="en-US" sz="2400" dirty="0" smtClean="0"/>
              <a:t>0</a:t>
            </a:r>
          </a:p>
          <a:p>
            <a:pPr>
              <a:lnSpc>
                <a:spcPts val="2000"/>
              </a:lnSpc>
            </a:pPr>
            <a:r>
              <a:rPr lang="en-US" sz="2400" dirty="0" smtClean="0"/>
              <a:t>-0.03</a:t>
            </a:r>
            <a:endParaRPr lang="en-US" sz="2400" dirty="0"/>
          </a:p>
        </p:txBody>
      </p:sp>
    </p:spTree>
    <p:extLst>
      <p:ext uri="{BB962C8B-B14F-4D97-AF65-F5344CB8AC3E}">
        <p14:creationId xmlns:p14="http://schemas.microsoft.com/office/powerpoint/2010/main" val="3394656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bwMode="auto">
          <a:xfrm>
            <a:off x="3517900" y="361950"/>
            <a:ext cx="4800600" cy="984250"/>
          </a:xfrm>
          <a:noFill/>
          <a:ln w="12700">
            <a:miter lim="800000"/>
            <a:headEnd/>
            <a:tailEnd/>
          </a:ln>
        </p:spPr>
        <p:txBody>
          <a:bodyPr vert="horz" wrap="none" lIns="63398" tIns="25359" rIns="63398" bIns="25359" numCol="1" anchor="t" anchorCtr="0" compatLnSpc="1">
            <a:prstTxWarp prst="textNoShape">
              <a:avLst/>
            </a:prstTxWarp>
            <a:spAutoFit/>
          </a:bodyPr>
          <a:lstStyle/>
          <a:p>
            <a:pPr>
              <a:lnSpc>
                <a:spcPct val="85000"/>
              </a:lnSpc>
            </a:pPr>
            <a:r>
              <a:rPr lang="en-US"/>
              <a:t>Selection of Fits and the</a:t>
            </a:r>
            <a:br>
              <a:rPr lang="en-US"/>
            </a:br>
            <a:r>
              <a:rPr lang="en-US"/>
              <a:t>ISO Hole Basis system</a:t>
            </a:r>
          </a:p>
        </p:txBody>
      </p:sp>
      <p:sp>
        <p:nvSpPr>
          <p:cNvPr id="167939" name="Rectangle 3"/>
          <p:cNvSpPr>
            <a:spLocks noGrp="1" noChangeArrowheads="1"/>
          </p:cNvSpPr>
          <p:nvPr>
            <p:ph type="body" idx="1"/>
          </p:nvPr>
        </p:nvSpPr>
        <p:spPr bwMode="auto">
          <a:xfrm>
            <a:off x="2063750" y="1400176"/>
            <a:ext cx="7824788" cy="4926843"/>
          </a:xfrm>
          <a:noFill/>
          <a:ln w="12700">
            <a:miter lim="800000"/>
            <a:headEnd/>
            <a:tailEnd/>
          </a:ln>
        </p:spPr>
        <p:txBody>
          <a:bodyPr vert="horz" wrap="square" lIns="63398" tIns="25359" rIns="63398" bIns="25359" numCol="1" anchor="t" anchorCtr="0" compatLnSpc="1">
            <a:prstTxWarp prst="textNoShape">
              <a:avLst/>
            </a:prstTxWarp>
            <a:spAutoFit/>
          </a:bodyPr>
          <a:lstStyle/>
          <a:p>
            <a:pPr marL="0" indent="0">
              <a:lnSpc>
                <a:spcPct val="88000"/>
              </a:lnSpc>
              <a:spcBef>
                <a:spcPct val="0"/>
              </a:spcBef>
              <a:buNone/>
              <a:tabLst>
                <a:tab pos="1587500" algn="l"/>
                <a:tab pos="3200400" algn="l"/>
                <a:tab pos="4572000" algn="l"/>
                <a:tab pos="5715000" algn="l"/>
              </a:tabLst>
            </a:pPr>
            <a:r>
              <a:rPr lang="en-US" sz="1800" dirty="0">
                <a:latin typeface="Times" pitchFamily="18" charset="0"/>
              </a:rPr>
              <a:t>From the above it will be realized that there are a very large number of combinations of hole deviation and tolerance with shaft deviation and tolerance. However, a given manufacturing organization will require a number of different types of fit ranging from tight drive fits to light running fits for bearings etc. Such a series of fits may be obtained using one of two standard systems:</a:t>
            </a:r>
          </a:p>
          <a:p>
            <a:pPr marL="0" indent="0">
              <a:lnSpc>
                <a:spcPct val="88000"/>
              </a:lnSpc>
              <a:spcBef>
                <a:spcPct val="0"/>
              </a:spcBef>
              <a:buNone/>
              <a:tabLst>
                <a:tab pos="1587500" algn="l"/>
                <a:tab pos="3200400" algn="l"/>
                <a:tab pos="4572000" algn="l"/>
                <a:tab pos="5715000" algn="l"/>
              </a:tabLst>
            </a:pPr>
            <a:endParaRPr lang="en-US" sz="1800" dirty="0">
              <a:latin typeface="Times" pitchFamily="18" charset="0"/>
            </a:endParaRPr>
          </a:p>
          <a:p>
            <a:pPr marL="0" indent="0">
              <a:lnSpc>
                <a:spcPct val="88000"/>
              </a:lnSpc>
              <a:spcBef>
                <a:spcPct val="0"/>
              </a:spcBef>
              <a:buNone/>
              <a:tabLst>
                <a:tab pos="1587500" algn="l"/>
                <a:tab pos="3200400" algn="l"/>
                <a:tab pos="4572000" algn="l"/>
                <a:tab pos="5715000" algn="l"/>
              </a:tabLst>
            </a:pPr>
            <a:r>
              <a:rPr lang="en-US" u="sng" dirty="0">
                <a:latin typeface="Times" pitchFamily="18" charset="0"/>
              </a:rPr>
              <a:t>The Shaft Basis System:</a:t>
            </a:r>
          </a:p>
          <a:p>
            <a:pPr marL="0" indent="0">
              <a:lnSpc>
                <a:spcPct val="88000"/>
              </a:lnSpc>
              <a:spcBef>
                <a:spcPct val="0"/>
              </a:spcBef>
              <a:buNone/>
              <a:tabLst>
                <a:tab pos="1587500" algn="l"/>
                <a:tab pos="3200400" algn="l"/>
                <a:tab pos="4572000" algn="l"/>
                <a:tab pos="5715000" algn="l"/>
              </a:tabLst>
            </a:pPr>
            <a:r>
              <a:rPr lang="en-US" sz="1800" dirty="0">
                <a:latin typeface="Times" pitchFamily="18" charset="0"/>
              </a:rPr>
              <a:t>For a given nominal size a series of fits is arranged for a given nominal size using a standard shaft and varying the limits on the hole.</a:t>
            </a:r>
          </a:p>
          <a:p>
            <a:pPr marL="0" indent="0">
              <a:lnSpc>
                <a:spcPct val="88000"/>
              </a:lnSpc>
              <a:spcBef>
                <a:spcPct val="0"/>
              </a:spcBef>
              <a:buNone/>
              <a:tabLst>
                <a:tab pos="1587500" algn="l"/>
                <a:tab pos="3200400" algn="l"/>
                <a:tab pos="4572000" algn="l"/>
                <a:tab pos="5715000" algn="l"/>
              </a:tabLst>
            </a:pPr>
            <a:endParaRPr lang="en-US" sz="1800" dirty="0">
              <a:latin typeface="Times" pitchFamily="18" charset="0"/>
            </a:endParaRPr>
          </a:p>
          <a:p>
            <a:pPr marL="0" indent="0">
              <a:lnSpc>
                <a:spcPct val="88000"/>
              </a:lnSpc>
              <a:spcBef>
                <a:spcPct val="0"/>
              </a:spcBef>
              <a:buNone/>
              <a:tabLst>
                <a:tab pos="1587500" algn="l"/>
                <a:tab pos="3200400" algn="l"/>
                <a:tab pos="4572000" algn="l"/>
                <a:tab pos="5715000" algn="l"/>
              </a:tabLst>
            </a:pPr>
            <a:r>
              <a:rPr lang="en-US" u="sng" dirty="0">
                <a:latin typeface="Times" pitchFamily="18" charset="0"/>
              </a:rPr>
              <a:t>The Hole Basis System:</a:t>
            </a:r>
          </a:p>
          <a:p>
            <a:pPr marL="0" indent="0">
              <a:lnSpc>
                <a:spcPct val="88000"/>
              </a:lnSpc>
              <a:spcBef>
                <a:spcPct val="0"/>
              </a:spcBef>
              <a:buNone/>
              <a:tabLst>
                <a:tab pos="1587500" algn="l"/>
                <a:tab pos="3200400" algn="l"/>
                <a:tab pos="4572000" algn="l"/>
                <a:tab pos="5715000" algn="l"/>
              </a:tabLst>
            </a:pPr>
            <a:r>
              <a:rPr lang="en-US" sz="1800" dirty="0">
                <a:latin typeface="Times" pitchFamily="18" charset="0"/>
              </a:rPr>
              <a:t>For a given nominal size, the limits on the hole are kept constant, and a series of fits are obtained by only varying the limits on the shaft. </a:t>
            </a:r>
          </a:p>
          <a:p>
            <a:pPr marL="0" indent="0">
              <a:lnSpc>
                <a:spcPct val="88000"/>
              </a:lnSpc>
              <a:spcBef>
                <a:spcPct val="0"/>
              </a:spcBef>
              <a:buNone/>
              <a:tabLst>
                <a:tab pos="1587500" algn="l"/>
                <a:tab pos="3200400" algn="l"/>
                <a:tab pos="4572000" algn="l"/>
                <a:tab pos="5715000" algn="l"/>
              </a:tabLst>
            </a:pPr>
            <a:endParaRPr lang="en-US" dirty="0">
              <a:latin typeface="Times" pitchFamily="18" charset="0"/>
            </a:endParaRPr>
          </a:p>
          <a:p>
            <a:pPr marL="0" indent="0">
              <a:lnSpc>
                <a:spcPct val="88000"/>
              </a:lnSpc>
              <a:spcBef>
                <a:spcPct val="0"/>
              </a:spcBef>
              <a:buNone/>
              <a:tabLst>
                <a:tab pos="1587500" algn="l"/>
                <a:tab pos="3200400" algn="l"/>
                <a:tab pos="4572000" algn="l"/>
                <a:tab pos="5715000" algn="l"/>
              </a:tabLst>
            </a:pPr>
            <a:r>
              <a:rPr lang="en-US" sz="1800" dirty="0">
                <a:latin typeface="Times" pitchFamily="18" charset="0"/>
              </a:rPr>
              <a:t>The HOLE SYSTEM is commonly used because holes are more difficult to produce to a given size and are more difficult to inspect.  The H series (lower limit at nominal, 0.00) is typically used and standard tooling (e.g. H7 reamers) and gauges  are common for this standard.</a:t>
            </a:r>
          </a:p>
        </p:txBody>
      </p:sp>
    </p:spTree>
    <p:extLst>
      <p:ext uri="{BB962C8B-B14F-4D97-AF65-F5344CB8AC3E}">
        <p14:creationId xmlns:p14="http://schemas.microsoft.com/office/powerpoint/2010/main" val="324096509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bwMode="auto">
          <a:xfrm>
            <a:off x="4105275" y="134939"/>
            <a:ext cx="3956050" cy="828675"/>
          </a:xfrm>
          <a:noFill/>
          <a:ln w="12700">
            <a:miter lim="800000"/>
            <a:headEnd/>
            <a:tailEnd/>
          </a:ln>
        </p:spPr>
        <p:txBody>
          <a:bodyPr vert="horz" wrap="none" lIns="63398" tIns="25359" rIns="63398" bIns="25359" numCol="1" anchor="t" anchorCtr="0" compatLnSpc="1">
            <a:prstTxWarp prst="textNoShape">
              <a:avLst/>
            </a:prstTxWarp>
            <a:spAutoFit/>
          </a:bodyPr>
          <a:lstStyle/>
          <a:p>
            <a:pPr>
              <a:lnSpc>
                <a:spcPct val="85000"/>
              </a:lnSpc>
            </a:pPr>
            <a:r>
              <a:rPr lang="en-US" sz="2400" dirty="0"/>
              <a:t>  ISO Standard "Hole Basis" </a:t>
            </a:r>
            <a:br>
              <a:rPr lang="en-US" sz="2400" dirty="0"/>
            </a:br>
            <a:r>
              <a:rPr lang="en-US" dirty="0"/>
              <a:t>Clearance Fits</a:t>
            </a:r>
            <a:endParaRPr lang="en-US" sz="2400" dirty="0"/>
          </a:p>
        </p:txBody>
      </p:sp>
      <p:sp>
        <p:nvSpPr>
          <p:cNvPr id="169987" name="Rectangle 3"/>
          <p:cNvSpPr>
            <a:spLocks noChangeArrowheads="1"/>
          </p:cNvSpPr>
          <p:nvPr/>
        </p:nvSpPr>
        <p:spPr bwMode="auto">
          <a:xfrm>
            <a:off x="4432301" y="933451"/>
            <a:ext cx="1630363" cy="428625"/>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Type of Fit</a:t>
            </a:r>
          </a:p>
        </p:txBody>
      </p:sp>
      <p:sp>
        <p:nvSpPr>
          <p:cNvPr id="169988" name="Rectangle 4"/>
          <p:cNvSpPr>
            <a:spLocks noChangeArrowheads="1"/>
          </p:cNvSpPr>
          <p:nvPr/>
        </p:nvSpPr>
        <p:spPr bwMode="auto">
          <a:xfrm>
            <a:off x="7594600" y="933451"/>
            <a:ext cx="800100" cy="428625"/>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Hole</a:t>
            </a:r>
          </a:p>
        </p:txBody>
      </p:sp>
      <p:sp>
        <p:nvSpPr>
          <p:cNvPr id="169989" name="Rectangle 5"/>
          <p:cNvSpPr>
            <a:spLocks noChangeArrowheads="1"/>
          </p:cNvSpPr>
          <p:nvPr/>
        </p:nvSpPr>
        <p:spPr bwMode="auto">
          <a:xfrm>
            <a:off x="8456613" y="933451"/>
            <a:ext cx="887412" cy="428625"/>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Shaft</a:t>
            </a:r>
          </a:p>
        </p:txBody>
      </p:sp>
      <p:sp>
        <p:nvSpPr>
          <p:cNvPr id="169990" name="Line 6"/>
          <p:cNvSpPr>
            <a:spLocks noChangeShapeType="1"/>
          </p:cNvSpPr>
          <p:nvPr/>
        </p:nvSpPr>
        <p:spPr bwMode="auto">
          <a:xfrm>
            <a:off x="2957513" y="944563"/>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9991" name="Line 7"/>
          <p:cNvSpPr>
            <a:spLocks noChangeShapeType="1"/>
          </p:cNvSpPr>
          <p:nvPr/>
        </p:nvSpPr>
        <p:spPr bwMode="auto">
          <a:xfrm>
            <a:off x="2970213" y="950913"/>
            <a:ext cx="452755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9992" name="Rectangle 8"/>
          <p:cNvSpPr>
            <a:spLocks noChangeArrowheads="1"/>
          </p:cNvSpPr>
          <p:nvPr/>
        </p:nvSpPr>
        <p:spPr bwMode="auto">
          <a:xfrm>
            <a:off x="9355138" y="944564"/>
            <a:ext cx="989012" cy="1587"/>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9993" name="Rectangle 9"/>
          <p:cNvSpPr>
            <a:spLocks noChangeArrowheads="1"/>
          </p:cNvSpPr>
          <p:nvPr/>
        </p:nvSpPr>
        <p:spPr bwMode="auto">
          <a:xfrm>
            <a:off x="10356850" y="944564"/>
            <a:ext cx="1588" cy="1587"/>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9994" name="Line 10"/>
          <p:cNvSpPr>
            <a:spLocks noChangeShapeType="1"/>
          </p:cNvSpPr>
          <p:nvPr/>
        </p:nvSpPr>
        <p:spPr bwMode="auto">
          <a:xfrm>
            <a:off x="2957513" y="963613"/>
            <a:ext cx="0" cy="366712"/>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9995" name="Rectangle 11"/>
          <p:cNvSpPr>
            <a:spLocks noChangeArrowheads="1"/>
          </p:cNvSpPr>
          <p:nvPr/>
        </p:nvSpPr>
        <p:spPr bwMode="auto">
          <a:xfrm>
            <a:off x="10356850" y="957263"/>
            <a:ext cx="1588" cy="379412"/>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9996" name="Rectangle 12"/>
          <p:cNvSpPr>
            <a:spLocks noChangeArrowheads="1"/>
          </p:cNvSpPr>
          <p:nvPr/>
        </p:nvSpPr>
        <p:spPr bwMode="auto">
          <a:xfrm>
            <a:off x="2924176" y="1347788"/>
            <a:ext cx="1892853"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Loose Running Fits</a:t>
            </a:r>
          </a:p>
        </p:txBody>
      </p:sp>
      <p:sp>
        <p:nvSpPr>
          <p:cNvPr id="169997" name="Rectangle 13"/>
          <p:cNvSpPr>
            <a:spLocks noChangeArrowheads="1"/>
          </p:cNvSpPr>
          <p:nvPr/>
        </p:nvSpPr>
        <p:spPr bwMode="auto">
          <a:xfrm>
            <a:off x="4826001" y="1347788"/>
            <a:ext cx="2520717"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Suitable for loose pulleys</a:t>
            </a:r>
          </a:p>
        </p:txBody>
      </p:sp>
      <p:sp>
        <p:nvSpPr>
          <p:cNvPr id="169998" name="Rectangle 14"/>
          <p:cNvSpPr>
            <a:spLocks noChangeArrowheads="1"/>
          </p:cNvSpPr>
          <p:nvPr/>
        </p:nvSpPr>
        <p:spPr bwMode="auto">
          <a:xfrm>
            <a:off x="2922588" y="1576388"/>
            <a:ext cx="4078900"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and the looser fastener fits where freedom of</a:t>
            </a:r>
          </a:p>
        </p:txBody>
      </p:sp>
      <p:sp>
        <p:nvSpPr>
          <p:cNvPr id="169999" name="Rectangle 15"/>
          <p:cNvSpPr>
            <a:spLocks noChangeArrowheads="1"/>
          </p:cNvSpPr>
          <p:nvPr/>
        </p:nvSpPr>
        <p:spPr bwMode="auto">
          <a:xfrm>
            <a:off x="2927351" y="1804988"/>
            <a:ext cx="3027779"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assembly is of prime importance</a:t>
            </a:r>
          </a:p>
        </p:txBody>
      </p:sp>
      <p:sp>
        <p:nvSpPr>
          <p:cNvPr id="170000" name="Rectangle 16"/>
          <p:cNvSpPr>
            <a:spLocks noChangeArrowheads="1"/>
          </p:cNvSpPr>
          <p:nvPr/>
        </p:nvSpPr>
        <p:spPr bwMode="auto">
          <a:xfrm>
            <a:off x="7694613" y="1347788"/>
            <a:ext cx="536584"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H11</a:t>
            </a:r>
          </a:p>
        </p:txBody>
      </p:sp>
      <p:sp>
        <p:nvSpPr>
          <p:cNvPr id="170001" name="Rectangle 17"/>
          <p:cNvSpPr>
            <a:spLocks noChangeArrowheads="1"/>
          </p:cNvSpPr>
          <p:nvPr/>
        </p:nvSpPr>
        <p:spPr bwMode="auto">
          <a:xfrm>
            <a:off x="8645526" y="1347788"/>
            <a:ext cx="467655"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c11</a:t>
            </a:r>
          </a:p>
        </p:txBody>
      </p:sp>
      <p:sp>
        <p:nvSpPr>
          <p:cNvPr id="170002" name="Line 18"/>
          <p:cNvSpPr>
            <a:spLocks noChangeShapeType="1"/>
          </p:cNvSpPr>
          <p:nvPr/>
        </p:nvSpPr>
        <p:spPr bwMode="auto">
          <a:xfrm>
            <a:off x="2957513" y="1349375"/>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03" name="Line 19"/>
          <p:cNvSpPr>
            <a:spLocks noChangeShapeType="1"/>
          </p:cNvSpPr>
          <p:nvPr/>
        </p:nvSpPr>
        <p:spPr bwMode="auto">
          <a:xfrm>
            <a:off x="2970214" y="1355725"/>
            <a:ext cx="6554787"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04" name="Rectangle 20"/>
          <p:cNvSpPr>
            <a:spLocks noChangeArrowheads="1"/>
          </p:cNvSpPr>
          <p:nvPr/>
        </p:nvSpPr>
        <p:spPr bwMode="auto">
          <a:xfrm>
            <a:off x="9355138" y="1349375"/>
            <a:ext cx="989012" cy="1588"/>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05" name="Rectangle 21"/>
          <p:cNvSpPr>
            <a:spLocks noChangeArrowheads="1"/>
          </p:cNvSpPr>
          <p:nvPr/>
        </p:nvSpPr>
        <p:spPr bwMode="auto">
          <a:xfrm>
            <a:off x="10356850" y="1349375"/>
            <a:ext cx="1588" cy="1588"/>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06" name="Line 22"/>
          <p:cNvSpPr>
            <a:spLocks noChangeShapeType="1"/>
          </p:cNvSpPr>
          <p:nvPr/>
        </p:nvSpPr>
        <p:spPr bwMode="auto">
          <a:xfrm>
            <a:off x="2957513" y="1368425"/>
            <a:ext cx="0" cy="74930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07" name="Rectangle 23"/>
          <p:cNvSpPr>
            <a:spLocks noChangeArrowheads="1"/>
          </p:cNvSpPr>
          <p:nvPr/>
        </p:nvSpPr>
        <p:spPr bwMode="auto">
          <a:xfrm>
            <a:off x="10356850" y="1362075"/>
            <a:ext cx="1588" cy="762000"/>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08" name="Rectangle 24"/>
          <p:cNvSpPr>
            <a:spLocks noChangeArrowheads="1"/>
          </p:cNvSpPr>
          <p:nvPr/>
        </p:nvSpPr>
        <p:spPr bwMode="auto">
          <a:xfrm>
            <a:off x="2924175" y="2135188"/>
            <a:ext cx="1746466"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Free Running Fit.</a:t>
            </a:r>
          </a:p>
        </p:txBody>
      </p:sp>
      <p:sp>
        <p:nvSpPr>
          <p:cNvPr id="170009" name="Rectangle 25"/>
          <p:cNvSpPr>
            <a:spLocks noChangeArrowheads="1"/>
          </p:cNvSpPr>
          <p:nvPr/>
        </p:nvSpPr>
        <p:spPr bwMode="auto">
          <a:xfrm>
            <a:off x="4665663" y="2135188"/>
            <a:ext cx="2234870"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Where accuracy is not</a:t>
            </a:r>
          </a:p>
        </p:txBody>
      </p:sp>
      <p:sp>
        <p:nvSpPr>
          <p:cNvPr id="170010" name="Rectangle 26"/>
          <p:cNvSpPr>
            <a:spLocks noChangeArrowheads="1"/>
          </p:cNvSpPr>
          <p:nvPr/>
        </p:nvSpPr>
        <p:spPr bwMode="auto">
          <a:xfrm>
            <a:off x="2921001" y="2362200"/>
            <a:ext cx="3749707"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essential, but good for large temperature</a:t>
            </a:r>
          </a:p>
        </p:txBody>
      </p:sp>
      <p:sp>
        <p:nvSpPr>
          <p:cNvPr id="170011" name="Rectangle 27"/>
          <p:cNvSpPr>
            <a:spLocks noChangeArrowheads="1"/>
          </p:cNvSpPr>
          <p:nvPr/>
        </p:nvSpPr>
        <p:spPr bwMode="auto">
          <a:xfrm>
            <a:off x="2919413" y="2590800"/>
            <a:ext cx="4170720"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variation, high running speeds, heavy journal</a:t>
            </a:r>
          </a:p>
        </p:txBody>
      </p:sp>
      <p:sp>
        <p:nvSpPr>
          <p:cNvPr id="170012" name="Rectangle 28"/>
          <p:cNvSpPr>
            <a:spLocks noChangeArrowheads="1"/>
          </p:cNvSpPr>
          <p:nvPr/>
        </p:nvSpPr>
        <p:spPr bwMode="auto">
          <a:xfrm>
            <a:off x="2925763" y="2819400"/>
            <a:ext cx="1008572"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pressures</a:t>
            </a:r>
          </a:p>
        </p:txBody>
      </p:sp>
      <p:sp>
        <p:nvSpPr>
          <p:cNvPr id="170013" name="Rectangle 29"/>
          <p:cNvSpPr>
            <a:spLocks noChangeArrowheads="1"/>
          </p:cNvSpPr>
          <p:nvPr/>
        </p:nvSpPr>
        <p:spPr bwMode="auto">
          <a:xfrm>
            <a:off x="7756526" y="2135188"/>
            <a:ext cx="4453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H9</a:t>
            </a:r>
          </a:p>
        </p:txBody>
      </p:sp>
      <p:sp>
        <p:nvSpPr>
          <p:cNvPr id="170014" name="Rectangle 30"/>
          <p:cNvSpPr>
            <a:spLocks noChangeArrowheads="1"/>
          </p:cNvSpPr>
          <p:nvPr/>
        </p:nvSpPr>
        <p:spPr bwMode="auto">
          <a:xfrm>
            <a:off x="8631239" y="2135188"/>
            <a:ext cx="501447"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d10</a:t>
            </a:r>
          </a:p>
        </p:txBody>
      </p:sp>
      <p:sp>
        <p:nvSpPr>
          <p:cNvPr id="170015" name="Line 31"/>
          <p:cNvSpPr>
            <a:spLocks noChangeShapeType="1"/>
          </p:cNvSpPr>
          <p:nvPr/>
        </p:nvSpPr>
        <p:spPr bwMode="auto">
          <a:xfrm>
            <a:off x="2957513" y="2136775"/>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16" name="Line 32"/>
          <p:cNvSpPr>
            <a:spLocks noChangeShapeType="1"/>
          </p:cNvSpPr>
          <p:nvPr/>
        </p:nvSpPr>
        <p:spPr bwMode="auto">
          <a:xfrm>
            <a:off x="2970214" y="2143125"/>
            <a:ext cx="6554787"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17" name="Rectangle 33"/>
          <p:cNvSpPr>
            <a:spLocks noChangeArrowheads="1"/>
          </p:cNvSpPr>
          <p:nvPr/>
        </p:nvSpPr>
        <p:spPr bwMode="auto">
          <a:xfrm>
            <a:off x="9355138" y="2136775"/>
            <a:ext cx="989012" cy="1588"/>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18" name="Rectangle 34"/>
          <p:cNvSpPr>
            <a:spLocks noChangeArrowheads="1"/>
          </p:cNvSpPr>
          <p:nvPr/>
        </p:nvSpPr>
        <p:spPr bwMode="auto">
          <a:xfrm>
            <a:off x="10356850" y="2136775"/>
            <a:ext cx="1588" cy="1588"/>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19" name="Line 35"/>
          <p:cNvSpPr>
            <a:spLocks noChangeShapeType="1"/>
          </p:cNvSpPr>
          <p:nvPr/>
        </p:nvSpPr>
        <p:spPr bwMode="auto">
          <a:xfrm>
            <a:off x="2957513" y="2154238"/>
            <a:ext cx="0" cy="976312"/>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20" name="Rectangle 36"/>
          <p:cNvSpPr>
            <a:spLocks noChangeArrowheads="1"/>
          </p:cNvSpPr>
          <p:nvPr/>
        </p:nvSpPr>
        <p:spPr bwMode="auto">
          <a:xfrm>
            <a:off x="10356850" y="2147888"/>
            <a:ext cx="1588" cy="989012"/>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21" name="Rectangle 37"/>
          <p:cNvSpPr>
            <a:spLocks noChangeArrowheads="1"/>
          </p:cNvSpPr>
          <p:nvPr/>
        </p:nvSpPr>
        <p:spPr bwMode="auto">
          <a:xfrm>
            <a:off x="2924175" y="3148013"/>
            <a:ext cx="1830336"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Close Running Fit.</a:t>
            </a:r>
          </a:p>
        </p:txBody>
      </p:sp>
      <p:sp>
        <p:nvSpPr>
          <p:cNvPr id="170022" name="Rectangle 38"/>
          <p:cNvSpPr>
            <a:spLocks noChangeArrowheads="1"/>
          </p:cNvSpPr>
          <p:nvPr/>
        </p:nvSpPr>
        <p:spPr bwMode="auto">
          <a:xfrm>
            <a:off x="4754564" y="3148013"/>
            <a:ext cx="2269045"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Suitable for lubricated</a:t>
            </a:r>
          </a:p>
        </p:txBody>
      </p:sp>
      <p:sp>
        <p:nvSpPr>
          <p:cNvPr id="170023" name="Rectangle 39"/>
          <p:cNvSpPr>
            <a:spLocks noChangeArrowheads="1"/>
          </p:cNvSpPr>
          <p:nvPr/>
        </p:nvSpPr>
        <p:spPr bwMode="auto">
          <a:xfrm>
            <a:off x="2928939" y="3376613"/>
            <a:ext cx="4073385"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bearing, greater accuracy, accurate location,</a:t>
            </a:r>
          </a:p>
        </p:txBody>
      </p:sp>
      <p:sp>
        <p:nvSpPr>
          <p:cNvPr id="170024" name="Rectangle 40"/>
          <p:cNvSpPr>
            <a:spLocks noChangeArrowheads="1"/>
          </p:cNvSpPr>
          <p:nvPr/>
        </p:nvSpPr>
        <p:spPr bwMode="auto">
          <a:xfrm>
            <a:off x="2919414" y="3605213"/>
            <a:ext cx="42541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where no substantial temperature difference is</a:t>
            </a:r>
          </a:p>
        </p:txBody>
      </p:sp>
      <p:sp>
        <p:nvSpPr>
          <p:cNvPr id="170025" name="Rectangle 41"/>
          <p:cNvSpPr>
            <a:spLocks noChangeArrowheads="1"/>
          </p:cNvSpPr>
          <p:nvPr/>
        </p:nvSpPr>
        <p:spPr bwMode="auto">
          <a:xfrm>
            <a:off x="2924175" y="3833813"/>
            <a:ext cx="1313656"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encountered.</a:t>
            </a:r>
          </a:p>
        </p:txBody>
      </p:sp>
      <p:sp>
        <p:nvSpPr>
          <p:cNvPr id="170026" name="Rectangle 42"/>
          <p:cNvSpPr>
            <a:spLocks noChangeArrowheads="1"/>
          </p:cNvSpPr>
          <p:nvPr/>
        </p:nvSpPr>
        <p:spPr bwMode="auto">
          <a:xfrm>
            <a:off x="4095751" y="3833813"/>
            <a:ext cx="2850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a:t>
            </a:r>
          </a:p>
        </p:txBody>
      </p:sp>
      <p:sp>
        <p:nvSpPr>
          <p:cNvPr id="170027" name="Rectangle 43"/>
          <p:cNvSpPr>
            <a:spLocks noChangeArrowheads="1"/>
          </p:cNvSpPr>
          <p:nvPr/>
        </p:nvSpPr>
        <p:spPr bwMode="auto">
          <a:xfrm>
            <a:off x="7761289" y="3148013"/>
            <a:ext cx="4453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H8</a:t>
            </a:r>
          </a:p>
        </p:txBody>
      </p:sp>
      <p:sp>
        <p:nvSpPr>
          <p:cNvPr id="170028" name="Rectangle 44"/>
          <p:cNvSpPr>
            <a:spLocks noChangeArrowheads="1"/>
          </p:cNvSpPr>
          <p:nvPr/>
        </p:nvSpPr>
        <p:spPr bwMode="auto">
          <a:xfrm>
            <a:off x="8712200" y="3148013"/>
            <a:ext cx="353970"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f7</a:t>
            </a:r>
          </a:p>
        </p:txBody>
      </p:sp>
      <p:sp>
        <p:nvSpPr>
          <p:cNvPr id="170029" name="Line 45"/>
          <p:cNvSpPr>
            <a:spLocks noChangeShapeType="1"/>
          </p:cNvSpPr>
          <p:nvPr/>
        </p:nvSpPr>
        <p:spPr bwMode="auto">
          <a:xfrm>
            <a:off x="2957513" y="3149600"/>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30" name="Line 46"/>
          <p:cNvSpPr>
            <a:spLocks noChangeShapeType="1"/>
          </p:cNvSpPr>
          <p:nvPr/>
        </p:nvSpPr>
        <p:spPr bwMode="auto">
          <a:xfrm>
            <a:off x="2970214" y="3155950"/>
            <a:ext cx="6554787"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31" name="Rectangle 47"/>
          <p:cNvSpPr>
            <a:spLocks noChangeArrowheads="1"/>
          </p:cNvSpPr>
          <p:nvPr/>
        </p:nvSpPr>
        <p:spPr bwMode="auto">
          <a:xfrm>
            <a:off x="9355138" y="3149600"/>
            <a:ext cx="989012" cy="1588"/>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32" name="Rectangle 48"/>
          <p:cNvSpPr>
            <a:spLocks noChangeArrowheads="1"/>
          </p:cNvSpPr>
          <p:nvPr/>
        </p:nvSpPr>
        <p:spPr bwMode="auto">
          <a:xfrm>
            <a:off x="10356850" y="3149600"/>
            <a:ext cx="1588" cy="1588"/>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33" name="Line 49"/>
          <p:cNvSpPr>
            <a:spLocks noChangeShapeType="1"/>
          </p:cNvSpPr>
          <p:nvPr/>
        </p:nvSpPr>
        <p:spPr bwMode="auto">
          <a:xfrm>
            <a:off x="2957513" y="3168651"/>
            <a:ext cx="0" cy="976313"/>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34" name="Rectangle 50"/>
          <p:cNvSpPr>
            <a:spLocks noChangeArrowheads="1"/>
          </p:cNvSpPr>
          <p:nvPr/>
        </p:nvSpPr>
        <p:spPr bwMode="auto">
          <a:xfrm>
            <a:off x="10356850" y="3162301"/>
            <a:ext cx="1588" cy="989013"/>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35" name="Rectangle 51"/>
          <p:cNvSpPr>
            <a:spLocks noChangeArrowheads="1"/>
          </p:cNvSpPr>
          <p:nvPr/>
        </p:nvSpPr>
        <p:spPr bwMode="auto">
          <a:xfrm>
            <a:off x="2924175" y="4162425"/>
            <a:ext cx="1182722"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Sliding Fits</a:t>
            </a:r>
          </a:p>
        </p:txBody>
      </p:sp>
      <p:sp>
        <p:nvSpPr>
          <p:cNvPr id="170036" name="Rectangle 52"/>
          <p:cNvSpPr>
            <a:spLocks noChangeArrowheads="1"/>
          </p:cNvSpPr>
          <p:nvPr/>
        </p:nvSpPr>
        <p:spPr bwMode="auto">
          <a:xfrm>
            <a:off x="4033838" y="4162425"/>
            <a:ext cx="3340942"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Suitable for precision location fits.</a:t>
            </a:r>
          </a:p>
        </p:txBody>
      </p:sp>
      <p:sp>
        <p:nvSpPr>
          <p:cNvPr id="170037" name="Rectangle 53"/>
          <p:cNvSpPr>
            <a:spLocks noChangeArrowheads="1"/>
          </p:cNvSpPr>
          <p:nvPr/>
        </p:nvSpPr>
        <p:spPr bwMode="auto">
          <a:xfrm>
            <a:off x="2928939" y="4391025"/>
            <a:ext cx="4171297"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Shafts are expensive to manufacture since the</a:t>
            </a:r>
          </a:p>
        </p:txBody>
      </p:sp>
      <p:sp>
        <p:nvSpPr>
          <p:cNvPr id="170038" name="Rectangle 54"/>
          <p:cNvSpPr>
            <a:spLocks noChangeArrowheads="1"/>
          </p:cNvSpPr>
          <p:nvPr/>
        </p:nvSpPr>
        <p:spPr bwMode="auto">
          <a:xfrm>
            <a:off x="2927351" y="4619625"/>
            <a:ext cx="3429107"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clearances are small and they are not</a:t>
            </a:r>
          </a:p>
        </p:txBody>
      </p:sp>
      <p:sp>
        <p:nvSpPr>
          <p:cNvPr id="170039" name="Rectangle 55"/>
          <p:cNvSpPr>
            <a:spLocks noChangeArrowheads="1"/>
          </p:cNvSpPr>
          <p:nvPr/>
        </p:nvSpPr>
        <p:spPr bwMode="auto">
          <a:xfrm>
            <a:off x="2924175" y="4846638"/>
            <a:ext cx="3651924"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recommended for running fits except in</a:t>
            </a:r>
          </a:p>
        </p:txBody>
      </p:sp>
      <p:sp>
        <p:nvSpPr>
          <p:cNvPr id="170040" name="Rectangle 56"/>
          <p:cNvSpPr>
            <a:spLocks noChangeArrowheads="1"/>
          </p:cNvSpPr>
          <p:nvPr/>
        </p:nvSpPr>
        <p:spPr bwMode="auto">
          <a:xfrm>
            <a:off x="2928939" y="5075238"/>
            <a:ext cx="4142443"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precision equipment where the shaft loadings</a:t>
            </a:r>
          </a:p>
        </p:txBody>
      </p:sp>
      <p:sp>
        <p:nvSpPr>
          <p:cNvPr id="170041" name="Rectangle 57"/>
          <p:cNvSpPr>
            <a:spLocks noChangeArrowheads="1"/>
          </p:cNvSpPr>
          <p:nvPr/>
        </p:nvSpPr>
        <p:spPr bwMode="auto">
          <a:xfrm>
            <a:off x="2921000" y="5303838"/>
            <a:ext cx="1406630"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are very light.</a:t>
            </a:r>
          </a:p>
        </p:txBody>
      </p:sp>
      <p:sp>
        <p:nvSpPr>
          <p:cNvPr id="170042" name="Rectangle 58"/>
          <p:cNvSpPr>
            <a:spLocks noChangeArrowheads="1"/>
          </p:cNvSpPr>
          <p:nvPr/>
        </p:nvSpPr>
        <p:spPr bwMode="auto">
          <a:xfrm>
            <a:off x="4195764" y="5303838"/>
            <a:ext cx="2850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a:t>
            </a:r>
          </a:p>
        </p:txBody>
      </p:sp>
      <p:sp>
        <p:nvSpPr>
          <p:cNvPr id="170043" name="Rectangle 59"/>
          <p:cNvSpPr>
            <a:spLocks noChangeArrowheads="1"/>
          </p:cNvSpPr>
          <p:nvPr/>
        </p:nvSpPr>
        <p:spPr bwMode="auto">
          <a:xfrm>
            <a:off x="7759701" y="4162425"/>
            <a:ext cx="4453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H7</a:t>
            </a:r>
          </a:p>
        </p:txBody>
      </p:sp>
      <p:sp>
        <p:nvSpPr>
          <p:cNvPr id="170044" name="Rectangle 60"/>
          <p:cNvSpPr>
            <a:spLocks noChangeArrowheads="1"/>
          </p:cNvSpPr>
          <p:nvPr/>
        </p:nvSpPr>
        <p:spPr bwMode="auto">
          <a:xfrm>
            <a:off x="8697914" y="4162425"/>
            <a:ext cx="387633"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g6</a:t>
            </a:r>
          </a:p>
        </p:txBody>
      </p:sp>
      <p:sp>
        <p:nvSpPr>
          <p:cNvPr id="170045" name="Line 61"/>
          <p:cNvSpPr>
            <a:spLocks noChangeShapeType="1"/>
          </p:cNvSpPr>
          <p:nvPr/>
        </p:nvSpPr>
        <p:spPr bwMode="auto">
          <a:xfrm>
            <a:off x="2957513" y="4164013"/>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46" name="Line 62"/>
          <p:cNvSpPr>
            <a:spLocks noChangeShapeType="1"/>
          </p:cNvSpPr>
          <p:nvPr/>
        </p:nvSpPr>
        <p:spPr bwMode="auto">
          <a:xfrm>
            <a:off x="2970214" y="4170363"/>
            <a:ext cx="6554787"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47" name="Rectangle 63"/>
          <p:cNvSpPr>
            <a:spLocks noChangeArrowheads="1"/>
          </p:cNvSpPr>
          <p:nvPr/>
        </p:nvSpPr>
        <p:spPr bwMode="auto">
          <a:xfrm>
            <a:off x="10356850" y="4164014"/>
            <a:ext cx="1588" cy="1587"/>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48" name="Line 64"/>
          <p:cNvSpPr>
            <a:spLocks noChangeShapeType="1"/>
          </p:cNvSpPr>
          <p:nvPr/>
        </p:nvSpPr>
        <p:spPr bwMode="auto">
          <a:xfrm>
            <a:off x="2957513" y="4183064"/>
            <a:ext cx="0" cy="1431925"/>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49" name="Rectangle 65"/>
          <p:cNvSpPr>
            <a:spLocks noChangeArrowheads="1"/>
          </p:cNvSpPr>
          <p:nvPr/>
        </p:nvSpPr>
        <p:spPr bwMode="auto">
          <a:xfrm>
            <a:off x="10356850" y="4176714"/>
            <a:ext cx="1588" cy="1444625"/>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50" name="Rectangle 66"/>
          <p:cNvSpPr>
            <a:spLocks noChangeArrowheads="1"/>
          </p:cNvSpPr>
          <p:nvPr/>
        </p:nvSpPr>
        <p:spPr bwMode="auto">
          <a:xfrm>
            <a:off x="2924176" y="5632450"/>
            <a:ext cx="2442683"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Locational Clearance Fits</a:t>
            </a:r>
          </a:p>
        </p:txBody>
      </p:sp>
      <p:sp>
        <p:nvSpPr>
          <p:cNvPr id="170051" name="Rectangle 67"/>
          <p:cNvSpPr>
            <a:spLocks noChangeArrowheads="1"/>
          </p:cNvSpPr>
          <p:nvPr/>
        </p:nvSpPr>
        <p:spPr bwMode="auto">
          <a:xfrm>
            <a:off x="5434013" y="5632450"/>
            <a:ext cx="1805778"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Provides snug fit</a:t>
            </a:r>
          </a:p>
        </p:txBody>
      </p:sp>
      <p:sp>
        <p:nvSpPr>
          <p:cNvPr id="170052" name="Rectangle 68"/>
          <p:cNvSpPr>
            <a:spLocks noChangeArrowheads="1"/>
          </p:cNvSpPr>
          <p:nvPr/>
        </p:nvSpPr>
        <p:spPr bwMode="auto">
          <a:xfrm>
            <a:off x="2928938" y="5861050"/>
            <a:ext cx="4224196"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for locating stationary parts; but can be freely</a:t>
            </a:r>
          </a:p>
        </p:txBody>
      </p:sp>
      <p:sp>
        <p:nvSpPr>
          <p:cNvPr id="170053" name="Rectangle 69"/>
          <p:cNvSpPr>
            <a:spLocks noChangeArrowheads="1"/>
          </p:cNvSpPr>
          <p:nvPr/>
        </p:nvSpPr>
        <p:spPr bwMode="auto">
          <a:xfrm>
            <a:off x="2921001" y="6089650"/>
            <a:ext cx="2723209"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assembled and disassembled.</a:t>
            </a:r>
          </a:p>
        </p:txBody>
      </p:sp>
      <p:sp>
        <p:nvSpPr>
          <p:cNvPr id="170054" name="Rectangle 70"/>
          <p:cNvSpPr>
            <a:spLocks noChangeArrowheads="1"/>
          </p:cNvSpPr>
          <p:nvPr/>
        </p:nvSpPr>
        <p:spPr bwMode="auto">
          <a:xfrm>
            <a:off x="7758114" y="5632450"/>
            <a:ext cx="4453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H7</a:t>
            </a:r>
          </a:p>
        </p:txBody>
      </p:sp>
      <p:sp>
        <p:nvSpPr>
          <p:cNvPr id="170055" name="Rectangle 71"/>
          <p:cNvSpPr>
            <a:spLocks noChangeArrowheads="1"/>
          </p:cNvSpPr>
          <p:nvPr/>
        </p:nvSpPr>
        <p:spPr bwMode="auto">
          <a:xfrm>
            <a:off x="8696325" y="5632450"/>
            <a:ext cx="398854"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h6</a:t>
            </a:r>
          </a:p>
        </p:txBody>
      </p:sp>
      <p:sp>
        <p:nvSpPr>
          <p:cNvPr id="170056" name="Line 72"/>
          <p:cNvSpPr>
            <a:spLocks noChangeShapeType="1"/>
          </p:cNvSpPr>
          <p:nvPr/>
        </p:nvSpPr>
        <p:spPr bwMode="auto">
          <a:xfrm>
            <a:off x="2957513" y="5634038"/>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57" name="Line 73"/>
          <p:cNvSpPr>
            <a:spLocks noChangeShapeType="1"/>
          </p:cNvSpPr>
          <p:nvPr/>
        </p:nvSpPr>
        <p:spPr bwMode="auto">
          <a:xfrm>
            <a:off x="2970214" y="5640388"/>
            <a:ext cx="6554787"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58" name="Rectangle 74"/>
          <p:cNvSpPr>
            <a:spLocks noChangeArrowheads="1"/>
          </p:cNvSpPr>
          <p:nvPr/>
        </p:nvSpPr>
        <p:spPr bwMode="auto">
          <a:xfrm>
            <a:off x="9355138" y="5634039"/>
            <a:ext cx="989012" cy="1587"/>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59" name="Rectangle 75"/>
          <p:cNvSpPr>
            <a:spLocks noChangeArrowheads="1"/>
          </p:cNvSpPr>
          <p:nvPr/>
        </p:nvSpPr>
        <p:spPr bwMode="auto">
          <a:xfrm>
            <a:off x="10356850" y="5634039"/>
            <a:ext cx="1588" cy="1587"/>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60" name="Line 76"/>
          <p:cNvSpPr>
            <a:spLocks noChangeShapeType="1"/>
          </p:cNvSpPr>
          <p:nvPr/>
        </p:nvSpPr>
        <p:spPr bwMode="auto">
          <a:xfrm>
            <a:off x="2957513" y="5653088"/>
            <a:ext cx="0" cy="74930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61" name="Rectangle 77"/>
          <p:cNvSpPr>
            <a:spLocks noChangeArrowheads="1"/>
          </p:cNvSpPr>
          <p:nvPr/>
        </p:nvSpPr>
        <p:spPr bwMode="auto">
          <a:xfrm flipV="1">
            <a:off x="2951164" y="6421438"/>
            <a:ext cx="1587" cy="11112"/>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62" name="Line 78"/>
          <p:cNvSpPr>
            <a:spLocks noChangeShapeType="1"/>
          </p:cNvSpPr>
          <p:nvPr/>
        </p:nvSpPr>
        <p:spPr bwMode="auto">
          <a:xfrm>
            <a:off x="2957513" y="6421438"/>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63" name="Line 79"/>
          <p:cNvSpPr>
            <a:spLocks noChangeShapeType="1"/>
          </p:cNvSpPr>
          <p:nvPr/>
        </p:nvSpPr>
        <p:spPr bwMode="auto">
          <a:xfrm>
            <a:off x="2970213" y="6427788"/>
            <a:ext cx="452755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64" name="Rectangle 80"/>
          <p:cNvSpPr>
            <a:spLocks noChangeArrowheads="1"/>
          </p:cNvSpPr>
          <p:nvPr/>
        </p:nvSpPr>
        <p:spPr bwMode="auto">
          <a:xfrm flipV="1">
            <a:off x="7516814" y="6421438"/>
            <a:ext cx="1587" cy="11112"/>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65" name="Rectangle 81"/>
          <p:cNvSpPr>
            <a:spLocks noChangeArrowheads="1"/>
          </p:cNvSpPr>
          <p:nvPr/>
        </p:nvSpPr>
        <p:spPr bwMode="auto">
          <a:xfrm flipV="1">
            <a:off x="8429625" y="6421438"/>
            <a:ext cx="1588" cy="11112"/>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66" name="Rectangle 82"/>
          <p:cNvSpPr>
            <a:spLocks noChangeArrowheads="1"/>
          </p:cNvSpPr>
          <p:nvPr/>
        </p:nvSpPr>
        <p:spPr bwMode="auto">
          <a:xfrm flipV="1">
            <a:off x="9342439" y="6421438"/>
            <a:ext cx="1587" cy="11112"/>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67" name="Rectangle 83"/>
          <p:cNvSpPr>
            <a:spLocks noChangeArrowheads="1"/>
          </p:cNvSpPr>
          <p:nvPr/>
        </p:nvSpPr>
        <p:spPr bwMode="auto">
          <a:xfrm>
            <a:off x="10356850" y="5646738"/>
            <a:ext cx="1588" cy="762000"/>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68" name="Rectangle 84"/>
          <p:cNvSpPr>
            <a:spLocks noChangeArrowheads="1"/>
          </p:cNvSpPr>
          <p:nvPr/>
        </p:nvSpPr>
        <p:spPr bwMode="auto">
          <a:xfrm>
            <a:off x="10356850" y="6421439"/>
            <a:ext cx="114300" cy="1587"/>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69" name="Rectangle 85"/>
          <p:cNvSpPr>
            <a:spLocks noChangeArrowheads="1"/>
          </p:cNvSpPr>
          <p:nvPr/>
        </p:nvSpPr>
        <p:spPr bwMode="auto">
          <a:xfrm>
            <a:off x="7518400" y="947738"/>
            <a:ext cx="2006600" cy="5486400"/>
          </a:xfrm>
          <a:prstGeom prst="rect">
            <a:avLst/>
          </a:prstGeom>
          <a:noFill/>
          <a:ln w="12700">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0070" name="Line 86"/>
          <p:cNvSpPr>
            <a:spLocks noChangeShapeType="1"/>
          </p:cNvSpPr>
          <p:nvPr/>
        </p:nvSpPr>
        <p:spPr bwMode="auto">
          <a:xfrm>
            <a:off x="8458200" y="965200"/>
            <a:ext cx="7938" cy="5468938"/>
          </a:xfrm>
          <a:prstGeom prst="line">
            <a:avLst/>
          </a:prstGeom>
          <a:noFill/>
          <a:ln w="1270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Tree>
    <p:extLst>
      <p:ext uri="{BB962C8B-B14F-4D97-AF65-F5344CB8AC3E}">
        <p14:creationId xmlns:p14="http://schemas.microsoft.com/office/powerpoint/2010/main" val="2898315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bwMode="auto">
          <a:xfrm>
            <a:off x="4105275" y="1333501"/>
            <a:ext cx="355600" cy="517525"/>
          </a:xfrm>
          <a:noFill/>
          <a:ln w="12700">
            <a:miter lim="800000"/>
            <a:headEnd/>
            <a:tailEnd/>
          </a:ln>
        </p:spPr>
        <p:txBody>
          <a:bodyPr vert="horz" wrap="none" lIns="63398" tIns="25359" rIns="63398" bIns="25359" numCol="1" anchor="t" anchorCtr="0" compatLnSpc="1">
            <a:prstTxWarp prst="textNoShape">
              <a:avLst/>
            </a:prstTxWarp>
            <a:spAutoFit/>
          </a:bodyPr>
          <a:lstStyle/>
          <a:p>
            <a:pPr>
              <a:lnSpc>
                <a:spcPct val="85000"/>
              </a:lnSpc>
            </a:pPr>
            <a:r>
              <a:rPr lang="en-US" b="0"/>
              <a:t>  </a:t>
            </a:r>
          </a:p>
        </p:txBody>
      </p:sp>
      <p:sp>
        <p:nvSpPr>
          <p:cNvPr id="171011" name="Rectangle 3"/>
          <p:cNvSpPr>
            <a:spLocks noChangeArrowheads="1"/>
          </p:cNvSpPr>
          <p:nvPr/>
        </p:nvSpPr>
        <p:spPr bwMode="auto">
          <a:xfrm>
            <a:off x="4637101" y="381001"/>
            <a:ext cx="2644749" cy="626755"/>
          </a:xfrm>
          <a:prstGeom prst="rect">
            <a:avLst/>
          </a:prstGeom>
          <a:noFill/>
          <a:ln w="12700">
            <a:noFill/>
            <a:miter lim="800000"/>
            <a:headEnd/>
            <a:tailEnd/>
          </a:ln>
          <a:effectLst/>
        </p:spPr>
        <p:txBody>
          <a:bodyPr wrap="none" lIns="63398" tIns="25359" rIns="63398" bIns="25359">
            <a:spAutoFit/>
          </a:bodyPr>
          <a:lstStyle/>
          <a:p>
            <a:pPr algn="ctr" defTabSz="912813" eaLnBrk="0" fontAlgn="base" hangingPunct="0">
              <a:lnSpc>
                <a:spcPct val="85000"/>
              </a:lnSpc>
              <a:spcBef>
                <a:spcPct val="0"/>
              </a:spcBef>
              <a:spcAft>
                <a:spcPct val="0"/>
              </a:spcAft>
            </a:pPr>
            <a:r>
              <a:rPr lang="en-US" sz="1600" b="1">
                <a:solidFill>
                  <a:srgbClr val="000000"/>
                </a:solidFill>
                <a:latin typeface="Times" pitchFamily="18" charset="0"/>
              </a:rPr>
              <a:t>  ISO Standard "Hole Basis”</a:t>
            </a:r>
          </a:p>
          <a:p>
            <a:pPr algn="ctr" defTabSz="912813" eaLnBrk="0" fontAlgn="base" hangingPunct="0">
              <a:lnSpc>
                <a:spcPct val="85000"/>
              </a:lnSpc>
              <a:spcBef>
                <a:spcPct val="0"/>
              </a:spcBef>
              <a:spcAft>
                <a:spcPct val="0"/>
              </a:spcAft>
            </a:pPr>
            <a:r>
              <a:rPr lang="en-US" sz="2800" b="1">
                <a:solidFill>
                  <a:srgbClr val="000000"/>
                </a:solidFill>
                <a:latin typeface="Times" pitchFamily="18" charset="0"/>
              </a:rPr>
              <a:t>Transition Fits</a:t>
            </a:r>
            <a:endParaRPr lang="en-US" sz="1600" b="1">
              <a:solidFill>
                <a:srgbClr val="000000"/>
              </a:solidFill>
              <a:latin typeface="Times" pitchFamily="18" charset="0"/>
            </a:endParaRPr>
          </a:p>
        </p:txBody>
      </p:sp>
      <p:sp>
        <p:nvSpPr>
          <p:cNvPr id="171012" name="Rectangle 4"/>
          <p:cNvSpPr>
            <a:spLocks noChangeArrowheads="1"/>
          </p:cNvSpPr>
          <p:nvPr/>
        </p:nvSpPr>
        <p:spPr bwMode="auto">
          <a:xfrm flipV="1">
            <a:off x="3065464" y="6192838"/>
            <a:ext cx="1587" cy="11112"/>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13" name="Rectangle 5"/>
          <p:cNvSpPr>
            <a:spLocks noChangeArrowheads="1"/>
          </p:cNvSpPr>
          <p:nvPr/>
        </p:nvSpPr>
        <p:spPr bwMode="auto">
          <a:xfrm flipV="1">
            <a:off x="7631114" y="6192838"/>
            <a:ext cx="1587" cy="11112"/>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14" name="Rectangle 6"/>
          <p:cNvSpPr>
            <a:spLocks noChangeArrowheads="1"/>
          </p:cNvSpPr>
          <p:nvPr/>
        </p:nvSpPr>
        <p:spPr bwMode="auto">
          <a:xfrm flipV="1">
            <a:off x="8543925" y="6192838"/>
            <a:ext cx="1588" cy="11112"/>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15" name="Rectangle 7"/>
          <p:cNvSpPr>
            <a:spLocks noChangeArrowheads="1"/>
          </p:cNvSpPr>
          <p:nvPr/>
        </p:nvSpPr>
        <p:spPr bwMode="auto">
          <a:xfrm>
            <a:off x="9469438" y="6192839"/>
            <a:ext cx="101600" cy="1587"/>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16" name="Rectangle 8"/>
          <p:cNvSpPr>
            <a:spLocks noChangeArrowheads="1"/>
          </p:cNvSpPr>
          <p:nvPr/>
        </p:nvSpPr>
        <p:spPr bwMode="auto">
          <a:xfrm>
            <a:off x="4364038" y="1130301"/>
            <a:ext cx="1611942"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Type of Fit</a:t>
            </a:r>
          </a:p>
        </p:txBody>
      </p:sp>
      <p:sp>
        <p:nvSpPr>
          <p:cNvPr id="171017" name="Line 9"/>
          <p:cNvSpPr>
            <a:spLocks noChangeShapeType="1"/>
          </p:cNvSpPr>
          <p:nvPr/>
        </p:nvSpPr>
        <p:spPr bwMode="auto">
          <a:xfrm>
            <a:off x="2889250" y="1141413"/>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18" name="Line 10"/>
          <p:cNvSpPr>
            <a:spLocks noChangeShapeType="1"/>
          </p:cNvSpPr>
          <p:nvPr/>
        </p:nvSpPr>
        <p:spPr bwMode="auto">
          <a:xfrm>
            <a:off x="2901950" y="1147763"/>
            <a:ext cx="464185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19" name="Line 11"/>
          <p:cNvSpPr>
            <a:spLocks noChangeShapeType="1"/>
          </p:cNvSpPr>
          <p:nvPr/>
        </p:nvSpPr>
        <p:spPr bwMode="auto">
          <a:xfrm>
            <a:off x="2889250" y="1160463"/>
            <a:ext cx="0" cy="36830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20" name="Rectangle 12"/>
          <p:cNvSpPr>
            <a:spLocks noChangeArrowheads="1"/>
          </p:cNvSpPr>
          <p:nvPr/>
        </p:nvSpPr>
        <p:spPr bwMode="auto">
          <a:xfrm>
            <a:off x="2855914" y="1544638"/>
            <a:ext cx="2458969"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Locational Transition Fits</a:t>
            </a:r>
          </a:p>
        </p:txBody>
      </p:sp>
      <p:sp>
        <p:nvSpPr>
          <p:cNvPr id="171021" name="Rectangle 13"/>
          <p:cNvSpPr>
            <a:spLocks noChangeArrowheads="1"/>
          </p:cNvSpPr>
          <p:nvPr/>
        </p:nvSpPr>
        <p:spPr bwMode="auto">
          <a:xfrm>
            <a:off x="5402263" y="1544638"/>
            <a:ext cx="1400218"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for accurate</a:t>
            </a:r>
          </a:p>
        </p:txBody>
      </p:sp>
      <p:sp>
        <p:nvSpPr>
          <p:cNvPr id="171022" name="Rectangle 14"/>
          <p:cNvSpPr>
            <a:spLocks noChangeArrowheads="1"/>
          </p:cNvSpPr>
          <p:nvPr/>
        </p:nvSpPr>
        <p:spPr bwMode="auto">
          <a:xfrm>
            <a:off x="2854326" y="1773238"/>
            <a:ext cx="4293639"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location, a compromise between  clearance and</a:t>
            </a:r>
          </a:p>
        </p:txBody>
      </p:sp>
      <p:sp>
        <p:nvSpPr>
          <p:cNvPr id="171023" name="Rectangle 15"/>
          <p:cNvSpPr>
            <a:spLocks noChangeArrowheads="1"/>
          </p:cNvSpPr>
          <p:nvPr/>
        </p:nvSpPr>
        <p:spPr bwMode="auto">
          <a:xfrm>
            <a:off x="2857501" y="2001838"/>
            <a:ext cx="124152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interference</a:t>
            </a:r>
          </a:p>
        </p:txBody>
      </p:sp>
      <p:sp>
        <p:nvSpPr>
          <p:cNvPr id="171024" name="Line 16"/>
          <p:cNvSpPr>
            <a:spLocks noChangeShapeType="1"/>
          </p:cNvSpPr>
          <p:nvPr/>
        </p:nvSpPr>
        <p:spPr bwMode="auto">
          <a:xfrm>
            <a:off x="2889250" y="1546225"/>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25" name="Line 17"/>
          <p:cNvSpPr>
            <a:spLocks noChangeShapeType="1"/>
          </p:cNvSpPr>
          <p:nvPr/>
        </p:nvSpPr>
        <p:spPr bwMode="auto">
          <a:xfrm>
            <a:off x="2901950" y="1552575"/>
            <a:ext cx="631825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26" name="Line 18"/>
          <p:cNvSpPr>
            <a:spLocks noChangeShapeType="1"/>
          </p:cNvSpPr>
          <p:nvPr/>
        </p:nvSpPr>
        <p:spPr bwMode="auto">
          <a:xfrm>
            <a:off x="2889250" y="1565275"/>
            <a:ext cx="0" cy="74930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27" name="Rectangle 19"/>
          <p:cNvSpPr>
            <a:spLocks noChangeArrowheads="1"/>
          </p:cNvSpPr>
          <p:nvPr/>
        </p:nvSpPr>
        <p:spPr bwMode="auto">
          <a:xfrm>
            <a:off x="2855914" y="2332038"/>
            <a:ext cx="998377"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Push Fits</a:t>
            </a:r>
          </a:p>
        </p:txBody>
      </p:sp>
      <p:sp>
        <p:nvSpPr>
          <p:cNvPr id="171028" name="Rectangle 20"/>
          <p:cNvSpPr>
            <a:spLocks noChangeArrowheads="1"/>
          </p:cNvSpPr>
          <p:nvPr/>
        </p:nvSpPr>
        <p:spPr bwMode="auto">
          <a:xfrm>
            <a:off x="3760789" y="2332038"/>
            <a:ext cx="3450715"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Transition fits averaging little or no</a:t>
            </a:r>
          </a:p>
        </p:txBody>
      </p:sp>
      <p:sp>
        <p:nvSpPr>
          <p:cNvPr id="171029" name="Rectangle 21"/>
          <p:cNvSpPr>
            <a:spLocks noChangeArrowheads="1"/>
          </p:cNvSpPr>
          <p:nvPr/>
        </p:nvSpPr>
        <p:spPr bwMode="auto">
          <a:xfrm>
            <a:off x="2860676" y="2559050"/>
            <a:ext cx="4408029"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clearance and are recommended for location fits</a:t>
            </a:r>
          </a:p>
        </p:txBody>
      </p:sp>
      <p:sp>
        <p:nvSpPr>
          <p:cNvPr id="171030" name="Rectangle 22"/>
          <p:cNvSpPr>
            <a:spLocks noChangeArrowheads="1"/>
          </p:cNvSpPr>
          <p:nvPr/>
        </p:nvSpPr>
        <p:spPr bwMode="auto">
          <a:xfrm>
            <a:off x="2857501" y="2787650"/>
            <a:ext cx="42952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where a slight interferance can be tolerated for</a:t>
            </a:r>
          </a:p>
        </p:txBody>
      </p:sp>
      <p:sp>
        <p:nvSpPr>
          <p:cNvPr id="171031" name="Rectangle 23"/>
          <p:cNvSpPr>
            <a:spLocks noChangeArrowheads="1"/>
          </p:cNvSpPr>
          <p:nvPr/>
        </p:nvSpPr>
        <p:spPr bwMode="auto">
          <a:xfrm>
            <a:off x="2854325" y="3028950"/>
            <a:ext cx="4864100" cy="311224"/>
          </a:xfrm>
          <a:prstGeom prst="rect">
            <a:avLst/>
          </a:prstGeom>
          <a:noFill/>
          <a:ln w="12700">
            <a:noFill/>
            <a:miter lim="800000"/>
            <a:headEnd/>
            <a:tailEnd/>
          </a:ln>
          <a:effectLst/>
        </p:spPr>
        <p:txBody>
          <a:bodyPr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the purpose, for example, of eliminating vibration.</a:t>
            </a:r>
          </a:p>
        </p:txBody>
      </p:sp>
      <p:sp>
        <p:nvSpPr>
          <p:cNvPr id="171032" name="Line 24"/>
          <p:cNvSpPr>
            <a:spLocks noChangeShapeType="1"/>
          </p:cNvSpPr>
          <p:nvPr/>
        </p:nvSpPr>
        <p:spPr bwMode="auto">
          <a:xfrm>
            <a:off x="2889250" y="2333625"/>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33" name="Line 25"/>
          <p:cNvSpPr>
            <a:spLocks noChangeShapeType="1"/>
          </p:cNvSpPr>
          <p:nvPr/>
        </p:nvSpPr>
        <p:spPr bwMode="auto">
          <a:xfrm>
            <a:off x="2901951" y="2339975"/>
            <a:ext cx="6308725"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34" name="Line 26"/>
          <p:cNvSpPr>
            <a:spLocks noChangeShapeType="1"/>
          </p:cNvSpPr>
          <p:nvPr/>
        </p:nvSpPr>
        <p:spPr bwMode="auto">
          <a:xfrm>
            <a:off x="2889250" y="2352676"/>
            <a:ext cx="0" cy="974725"/>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35" name="Rectangle 27"/>
          <p:cNvSpPr>
            <a:spLocks noChangeArrowheads="1"/>
          </p:cNvSpPr>
          <p:nvPr/>
        </p:nvSpPr>
        <p:spPr bwMode="auto">
          <a:xfrm flipV="1">
            <a:off x="3078164" y="1727200"/>
            <a:ext cx="1587" cy="12700"/>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36" name="Line 28"/>
          <p:cNvSpPr>
            <a:spLocks noChangeShapeType="1"/>
          </p:cNvSpPr>
          <p:nvPr/>
        </p:nvSpPr>
        <p:spPr bwMode="auto">
          <a:xfrm>
            <a:off x="2889250" y="3346450"/>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37" name="Line 29"/>
          <p:cNvSpPr>
            <a:spLocks noChangeShapeType="1"/>
          </p:cNvSpPr>
          <p:nvPr/>
        </p:nvSpPr>
        <p:spPr bwMode="auto">
          <a:xfrm>
            <a:off x="2901950" y="3352800"/>
            <a:ext cx="464185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38" name="Rectangle 30"/>
          <p:cNvSpPr>
            <a:spLocks noChangeArrowheads="1"/>
          </p:cNvSpPr>
          <p:nvPr/>
        </p:nvSpPr>
        <p:spPr bwMode="auto">
          <a:xfrm flipV="1">
            <a:off x="7448550" y="3346450"/>
            <a:ext cx="1588" cy="12700"/>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39" name="Rectangle 31"/>
          <p:cNvSpPr>
            <a:spLocks noChangeArrowheads="1"/>
          </p:cNvSpPr>
          <p:nvPr/>
        </p:nvSpPr>
        <p:spPr bwMode="auto">
          <a:xfrm flipV="1">
            <a:off x="8556625" y="1727200"/>
            <a:ext cx="1588" cy="12700"/>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40" name="Rectangle 32"/>
          <p:cNvSpPr>
            <a:spLocks noChangeArrowheads="1"/>
          </p:cNvSpPr>
          <p:nvPr/>
        </p:nvSpPr>
        <p:spPr bwMode="auto">
          <a:xfrm flipV="1">
            <a:off x="9469439" y="1727200"/>
            <a:ext cx="1587" cy="12700"/>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41" name="Rectangle 33"/>
          <p:cNvSpPr>
            <a:spLocks noChangeArrowheads="1"/>
          </p:cNvSpPr>
          <p:nvPr/>
        </p:nvSpPr>
        <p:spPr bwMode="auto">
          <a:xfrm>
            <a:off x="9482138" y="1727200"/>
            <a:ext cx="101600" cy="1588"/>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42" name="Rectangle 34"/>
          <p:cNvSpPr>
            <a:spLocks noChangeArrowheads="1"/>
          </p:cNvSpPr>
          <p:nvPr/>
        </p:nvSpPr>
        <p:spPr bwMode="auto">
          <a:xfrm>
            <a:off x="7526339" y="1130301"/>
            <a:ext cx="796399"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Hole</a:t>
            </a:r>
          </a:p>
        </p:txBody>
      </p:sp>
      <p:sp>
        <p:nvSpPr>
          <p:cNvPr id="171043" name="Rectangle 35"/>
          <p:cNvSpPr>
            <a:spLocks noChangeArrowheads="1"/>
          </p:cNvSpPr>
          <p:nvPr/>
        </p:nvSpPr>
        <p:spPr bwMode="auto">
          <a:xfrm>
            <a:off x="8388350" y="1130301"/>
            <a:ext cx="884564"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Shaft</a:t>
            </a:r>
          </a:p>
        </p:txBody>
      </p:sp>
      <p:sp>
        <p:nvSpPr>
          <p:cNvPr id="171044" name="Rectangle 36"/>
          <p:cNvSpPr>
            <a:spLocks noChangeArrowheads="1"/>
          </p:cNvSpPr>
          <p:nvPr/>
        </p:nvSpPr>
        <p:spPr bwMode="auto">
          <a:xfrm>
            <a:off x="7688264" y="1544638"/>
            <a:ext cx="4453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H7</a:t>
            </a:r>
          </a:p>
        </p:txBody>
      </p:sp>
      <p:sp>
        <p:nvSpPr>
          <p:cNvPr id="171045" name="Rectangle 37"/>
          <p:cNvSpPr>
            <a:spLocks noChangeArrowheads="1"/>
          </p:cNvSpPr>
          <p:nvPr/>
        </p:nvSpPr>
        <p:spPr bwMode="auto">
          <a:xfrm>
            <a:off x="8628063" y="1544638"/>
            <a:ext cx="398854"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k6</a:t>
            </a:r>
          </a:p>
        </p:txBody>
      </p:sp>
      <p:sp>
        <p:nvSpPr>
          <p:cNvPr id="171046" name="Rectangle 38"/>
          <p:cNvSpPr>
            <a:spLocks noChangeArrowheads="1"/>
          </p:cNvSpPr>
          <p:nvPr/>
        </p:nvSpPr>
        <p:spPr bwMode="auto">
          <a:xfrm>
            <a:off x="7683501" y="2332038"/>
            <a:ext cx="4453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H7</a:t>
            </a:r>
          </a:p>
        </p:txBody>
      </p:sp>
      <p:sp>
        <p:nvSpPr>
          <p:cNvPr id="171047" name="Rectangle 39"/>
          <p:cNvSpPr>
            <a:spLocks noChangeArrowheads="1"/>
          </p:cNvSpPr>
          <p:nvPr/>
        </p:nvSpPr>
        <p:spPr bwMode="auto">
          <a:xfrm>
            <a:off x="8623300" y="2332038"/>
            <a:ext cx="398854"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n6</a:t>
            </a:r>
          </a:p>
        </p:txBody>
      </p:sp>
      <p:sp>
        <p:nvSpPr>
          <p:cNvPr id="171048" name="Rectangle 40"/>
          <p:cNvSpPr>
            <a:spLocks noChangeArrowheads="1"/>
          </p:cNvSpPr>
          <p:nvPr/>
        </p:nvSpPr>
        <p:spPr bwMode="auto">
          <a:xfrm>
            <a:off x="7543800" y="1143000"/>
            <a:ext cx="1676400" cy="2209800"/>
          </a:xfrm>
          <a:prstGeom prst="rect">
            <a:avLst/>
          </a:prstGeom>
          <a:noFill/>
          <a:ln w="12700">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49" name="Rectangle 41"/>
          <p:cNvSpPr>
            <a:spLocks noChangeArrowheads="1"/>
          </p:cNvSpPr>
          <p:nvPr/>
        </p:nvSpPr>
        <p:spPr bwMode="auto">
          <a:xfrm>
            <a:off x="4419600" y="3657601"/>
            <a:ext cx="2681554" cy="626755"/>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1600" b="1">
                <a:solidFill>
                  <a:srgbClr val="000000"/>
                </a:solidFill>
                <a:latin typeface="Times" pitchFamily="18" charset="0"/>
              </a:rPr>
              <a:t>ISO Standard "Hole Basis" </a:t>
            </a:r>
          </a:p>
          <a:p>
            <a:pPr defTabSz="912813" eaLnBrk="0" fontAlgn="base" hangingPunct="0">
              <a:lnSpc>
                <a:spcPct val="85000"/>
              </a:lnSpc>
              <a:spcBef>
                <a:spcPct val="0"/>
              </a:spcBef>
              <a:spcAft>
                <a:spcPct val="0"/>
              </a:spcAft>
            </a:pPr>
            <a:r>
              <a:rPr lang="en-US" sz="2800" b="1">
                <a:solidFill>
                  <a:srgbClr val="000000"/>
                </a:solidFill>
                <a:latin typeface="Times" pitchFamily="18" charset="0"/>
              </a:rPr>
              <a:t>Interference Fits</a:t>
            </a:r>
            <a:endParaRPr lang="en-US" sz="1600" b="1">
              <a:solidFill>
                <a:srgbClr val="000000"/>
              </a:solidFill>
              <a:latin typeface="Times" pitchFamily="18" charset="0"/>
            </a:endParaRPr>
          </a:p>
        </p:txBody>
      </p:sp>
      <p:sp>
        <p:nvSpPr>
          <p:cNvPr id="171050" name="Rectangle 42"/>
          <p:cNvSpPr>
            <a:spLocks noChangeArrowheads="1"/>
          </p:cNvSpPr>
          <p:nvPr/>
        </p:nvSpPr>
        <p:spPr bwMode="auto">
          <a:xfrm>
            <a:off x="4330700" y="4405314"/>
            <a:ext cx="1611942"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Type of Fit</a:t>
            </a:r>
          </a:p>
        </p:txBody>
      </p:sp>
      <p:sp>
        <p:nvSpPr>
          <p:cNvPr id="171051" name="Line 43"/>
          <p:cNvSpPr>
            <a:spLocks noChangeShapeType="1"/>
          </p:cNvSpPr>
          <p:nvPr/>
        </p:nvSpPr>
        <p:spPr bwMode="auto">
          <a:xfrm>
            <a:off x="2855913" y="4416425"/>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52" name="Line 44"/>
          <p:cNvSpPr>
            <a:spLocks noChangeShapeType="1"/>
          </p:cNvSpPr>
          <p:nvPr/>
        </p:nvSpPr>
        <p:spPr bwMode="auto">
          <a:xfrm>
            <a:off x="2868613" y="4422775"/>
            <a:ext cx="452755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53" name="Line 45"/>
          <p:cNvSpPr>
            <a:spLocks noChangeShapeType="1"/>
          </p:cNvSpPr>
          <p:nvPr/>
        </p:nvSpPr>
        <p:spPr bwMode="auto">
          <a:xfrm>
            <a:off x="2855913" y="4435475"/>
            <a:ext cx="0" cy="36830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54" name="Rectangle 46"/>
          <p:cNvSpPr>
            <a:spLocks noChangeArrowheads="1"/>
          </p:cNvSpPr>
          <p:nvPr/>
        </p:nvSpPr>
        <p:spPr bwMode="auto">
          <a:xfrm>
            <a:off x="2822575" y="4821238"/>
            <a:ext cx="949774"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Press Fit</a:t>
            </a:r>
          </a:p>
        </p:txBody>
      </p:sp>
      <p:sp>
        <p:nvSpPr>
          <p:cNvPr id="171055" name="Rectangle 47"/>
          <p:cNvSpPr>
            <a:spLocks noChangeArrowheads="1"/>
          </p:cNvSpPr>
          <p:nvPr/>
        </p:nvSpPr>
        <p:spPr bwMode="auto">
          <a:xfrm>
            <a:off x="3663950" y="4821238"/>
            <a:ext cx="3599538"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Suitable as the standard press fit into</a:t>
            </a:r>
          </a:p>
        </p:txBody>
      </p:sp>
      <p:sp>
        <p:nvSpPr>
          <p:cNvPr id="171056" name="Rectangle 48"/>
          <p:cNvSpPr>
            <a:spLocks noChangeArrowheads="1"/>
          </p:cNvSpPr>
          <p:nvPr/>
        </p:nvSpPr>
        <p:spPr bwMode="auto">
          <a:xfrm>
            <a:off x="2819401" y="5049838"/>
            <a:ext cx="390680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ferrous, i.e. steel, cast iron etc., assemblies.</a:t>
            </a:r>
          </a:p>
        </p:txBody>
      </p:sp>
      <p:sp>
        <p:nvSpPr>
          <p:cNvPr id="171057" name="Rectangle 49"/>
          <p:cNvSpPr>
            <a:spLocks noChangeArrowheads="1"/>
          </p:cNvSpPr>
          <p:nvPr/>
        </p:nvSpPr>
        <p:spPr bwMode="auto">
          <a:xfrm>
            <a:off x="6773864" y="5049838"/>
            <a:ext cx="2850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a:t>
            </a:r>
          </a:p>
        </p:txBody>
      </p:sp>
      <p:sp>
        <p:nvSpPr>
          <p:cNvPr id="171058" name="Line 50"/>
          <p:cNvSpPr>
            <a:spLocks noChangeShapeType="1"/>
          </p:cNvSpPr>
          <p:nvPr/>
        </p:nvSpPr>
        <p:spPr bwMode="auto">
          <a:xfrm>
            <a:off x="2855913" y="4822825"/>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59" name="Line 51"/>
          <p:cNvSpPr>
            <a:spLocks noChangeShapeType="1"/>
          </p:cNvSpPr>
          <p:nvPr/>
        </p:nvSpPr>
        <p:spPr bwMode="auto">
          <a:xfrm>
            <a:off x="2868613" y="4829175"/>
            <a:ext cx="6348412"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60" name="Line 52"/>
          <p:cNvSpPr>
            <a:spLocks noChangeShapeType="1"/>
          </p:cNvSpPr>
          <p:nvPr/>
        </p:nvSpPr>
        <p:spPr bwMode="auto">
          <a:xfrm>
            <a:off x="2855913" y="4841876"/>
            <a:ext cx="0" cy="519113"/>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61" name="Rectangle 53"/>
          <p:cNvSpPr>
            <a:spLocks noChangeArrowheads="1"/>
          </p:cNvSpPr>
          <p:nvPr/>
        </p:nvSpPr>
        <p:spPr bwMode="auto">
          <a:xfrm>
            <a:off x="2822576" y="5378450"/>
            <a:ext cx="975935"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Drive Fit</a:t>
            </a:r>
          </a:p>
        </p:txBody>
      </p:sp>
      <p:sp>
        <p:nvSpPr>
          <p:cNvPr id="171062" name="Rectangle 54"/>
          <p:cNvSpPr>
            <a:spLocks noChangeArrowheads="1"/>
          </p:cNvSpPr>
          <p:nvPr/>
        </p:nvSpPr>
        <p:spPr bwMode="auto">
          <a:xfrm>
            <a:off x="3883026" y="5378450"/>
            <a:ext cx="2190499"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Suitable as press fits in</a:t>
            </a:r>
          </a:p>
        </p:txBody>
      </p:sp>
      <p:sp>
        <p:nvSpPr>
          <p:cNvPr id="171063" name="Rectangle 55"/>
          <p:cNvSpPr>
            <a:spLocks noChangeArrowheads="1"/>
          </p:cNvSpPr>
          <p:nvPr/>
        </p:nvSpPr>
        <p:spPr bwMode="auto">
          <a:xfrm>
            <a:off x="2827339" y="5607050"/>
            <a:ext cx="4050495"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material of low modulus of elasticity such as</a:t>
            </a:r>
          </a:p>
        </p:txBody>
      </p:sp>
      <p:sp>
        <p:nvSpPr>
          <p:cNvPr id="171064" name="Rectangle 56"/>
          <p:cNvSpPr>
            <a:spLocks noChangeArrowheads="1"/>
          </p:cNvSpPr>
          <p:nvPr/>
        </p:nvSpPr>
        <p:spPr bwMode="auto">
          <a:xfrm>
            <a:off x="2819400" y="5835650"/>
            <a:ext cx="1189134"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light alloys.</a:t>
            </a:r>
          </a:p>
        </p:txBody>
      </p:sp>
      <p:sp>
        <p:nvSpPr>
          <p:cNvPr id="171065" name="Rectangle 57"/>
          <p:cNvSpPr>
            <a:spLocks noChangeArrowheads="1"/>
          </p:cNvSpPr>
          <p:nvPr/>
        </p:nvSpPr>
        <p:spPr bwMode="auto">
          <a:xfrm>
            <a:off x="3897314" y="5835650"/>
            <a:ext cx="2850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a:t>
            </a:r>
          </a:p>
        </p:txBody>
      </p:sp>
      <p:sp>
        <p:nvSpPr>
          <p:cNvPr id="171066" name="Line 58"/>
          <p:cNvSpPr>
            <a:spLocks noChangeShapeType="1"/>
          </p:cNvSpPr>
          <p:nvPr/>
        </p:nvSpPr>
        <p:spPr bwMode="auto">
          <a:xfrm>
            <a:off x="2855913" y="5380038"/>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67" name="Line 59"/>
          <p:cNvSpPr>
            <a:spLocks noChangeShapeType="1"/>
          </p:cNvSpPr>
          <p:nvPr/>
        </p:nvSpPr>
        <p:spPr bwMode="auto">
          <a:xfrm>
            <a:off x="2868613" y="5386388"/>
            <a:ext cx="6348412"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68" name="Line 60"/>
          <p:cNvSpPr>
            <a:spLocks noChangeShapeType="1"/>
          </p:cNvSpPr>
          <p:nvPr/>
        </p:nvSpPr>
        <p:spPr bwMode="auto">
          <a:xfrm>
            <a:off x="2855913" y="5399088"/>
            <a:ext cx="0" cy="747712"/>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69" name="Rectangle 61"/>
          <p:cNvSpPr>
            <a:spLocks noChangeArrowheads="1"/>
          </p:cNvSpPr>
          <p:nvPr/>
        </p:nvSpPr>
        <p:spPr bwMode="auto">
          <a:xfrm>
            <a:off x="5054601" y="5384800"/>
            <a:ext cx="2850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  </a:t>
            </a:r>
          </a:p>
        </p:txBody>
      </p:sp>
      <p:sp>
        <p:nvSpPr>
          <p:cNvPr id="171070" name="Line 62"/>
          <p:cNvSpPr>
            <a:spLocks noChangeShapeType="1"/>
          </p:cNvSpPr>
          <p:nvPr/>
        </p:nvSpPr>
        <p:spPr bwMode="auto">
          <a:xfrm>
            <a:off x="2855913" y="6165850"/>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71" name="Line 63"/>
          <p:cNvSpPr>
            <a:spLocks noChangeShapeType="1"/>
          </p:cNvSpPr>
          <p:nvPr/>
        </p:nvSpPr>
        <p:spPr bwMode="auto">
          <a:xfrm>
            <a:off x="2868613" y="6172200"/>
            <a:ext cx="6348412"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72" name="Line 64"/>
          <p:cNvSpPr>
            <a:spLocks noChangeShapeType="1"/>
          </p:cNvSpPr>
          <p:nvPr/>
        </p:nvSpPr>
        <p:spPr bwMode="auto">
          <a:xfrm>
            <a:off x="2855913" y="5716588"/>
            <a:ext cx="0" cy="0"/>
          </a:xfrm>
          <a:prstGeom prst="line">
            <a:avLst/>
          </a:prstGeom>
          <a:noFill/>
          <a:ln w="12700">
            <a:solidFill>
              <a:srgbClr val="000000"/>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73" name="Rectangle 65"/>
          <p:cNvSpPr>
            <a:spLocks noChangeArrowheads="1"/>
          </p:cNvSpPr>
          <p:nvPr/>
        </p:nvSpPr>
        <p:spPr bwMode="auto">
          <a:xfrm flipV="1">
            <a:off x="9240839" y="5716588"/>
            <a:ext cx="1587" cy="11112"/>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74" name="Rectangle 66"/>
          <p:cNvSpPr>
            <a:spLocks noChangeArrowheads="1"/>
          </p:cNvSpPr>
          <p:nvPr/>
        </p:nvSpPr>
        <p:spPr bwMode="auto">
          <a:xfrm flipV="1">
            <a:off x="2998789" y="5249863"/>
            <a:ext cx="1587" cy="12700"/>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75" name="Rectangle 67"/>
          <p:cNvSpPr>
            <a:spLocks noChangeArrowheads="1"/>
          </p:cNvSpPr>
          <p:nvPr/>
        </p:nvSpPr>
        <p:spPr bwMode="auto">
          <a:xfrm flipV="1">
            <a:off x="8477250" y="5249863"/>
            <a:ext cx="1588" cy="12700"/>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76" name="Rectangle 68"/>
          <p:cNvSpPr>
            <a:spLocks noChangeArrowheads="1"/>
          </p:cNvSpPr>
          <p:nvPr/>
        </p:nvSpPr>
        <p:spPr bwMode="auto">
          <a:xfrm flipV="1">
            <a:off x="9390064" y="5249863"/>
            <a:ext cx="1587" cy="12700"/>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77" name="Rectangle 69"/>
          <p:cNvSpPr>
            <a:spLocks noChangeArrowheads="1"/>
          </p:cNvSpPr>
          <p:nvPr/>
        </p:nvSpPr>
        <p:spPr bwMode="auto">
          <a:xfrm>
            <a:off x="9402763" y="5249864"/>
            <a:ext cx="101600" cy="1587"/>
          </a:xfrm>
          <a:prstGeom prst="rect">
            <a:avLst/>
          </a:prstGeom>
          <a:solidFill>
            <a:srgbClr val="FFFFFF"/>
          </a:solid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1078" name="Rectangle 70"/>
          <p:cNvSpPr>
            <a:spLocks noChangeArrowheads="1"/>
          </p:cNvSpPr>
          <p:nvPr/>
        </p:nvSpPr>
        <p:spPr bwMode="auto">
          <a:xfrm>
            <a:off x="7493001" y="4405314"/>
            <a:ext cx="796399"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Hole</a:t>
            </a:r>
          </a:p>
        </p:txBody>
      </p:sp>
      <p:sp>
        <p:nvSpPr>
          <p:cNvPr id="171079" name="Rectangle 71"/>
          <p:cNvSpPr>
            <a:spLocks noChangeArrowheads="1"/>
          </p:cNvSpPr>
          <p:nvPr/>
        </p:nvSpPr>
        <p:spPr bwMode="auto">
          <a:xfrm>
            <a:off x="8355013" y="4405314"/>
            <a:ext cx="884564" cy="422023"/>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2400" b="1">
                <a:solidFill>
                  <a:srgbClr val="000000"/>
                </a:solidFill>
                <a:latin typeface="Times" pitchFamily="18" charset="0"/>
              </a:rPr>
              <a:t>Shaft</a:t>
            </a:r>
          </a:p>
        </p:txBody>
      </p:sp>
      <p:sp>
        <p:nvSpPr>
          <p:cNvPr id="171080" name="Rectangle 72"/>
          <p:cNvSpPr>
            <a:spLocks noChangeArrowheads="1"/>
          </p:cNvSpPr>
          <p:nvPr/>
        </p:nvSpPr>
        <p:spPr bwMode="auto">
          <a:xfrm>
            <a:off x="7648576" y="4821238"/>
            <a:ext cx="4453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H7</a:t>
            </a:r>
          </a:p>
        </p:txBody>
      </p:sp>
      <p:sp>
        <p:nvSpPr>
          <p:cNvPr id="171081" name="Rectangle 73"/>
          <p:cNvSpPr>
            <a:spLocks noChangeArrowheads="1"/>
          </p:cNvSpPr>
          <p:nvPr/>
        </p:nvSpPr>
        <p:spPr bwMode="auto">
          <a:xfrm>
            <a:off x="8588375" y="4821238"/>
            <a:ext cx="398854"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p6</a:t>
            </a:r>
          </a:p>
        </p:txBody>
      </p:sp>
      <p:sp>
        <p:nvSpPr>
          <p:cNvPr id="171082" name="Rectangle 74"/>
          <p:cNvSpPr>
            <a:spLocks noChangeArrowheads="1"/>
          </p:cNvSpPr>
          <p:nvPr/>
        </p:nvSpPr>
        <p:spPr bwMode="auto">
          <a:xfrm>
            <a:off x="7650164" y="5378450"/>
            <a:ext cx="44534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H7</a:t>
            </a:r>
          </a:p>
        </p:txBody>
      </p:sp>
      <p:sp>
        <p:nvSpPr>
          <p:cNvPr id="171083" name="Rectangle 75"/>
          <p:cNvSpPr>
            <a:spLocks noChangeArrowheads="1"/>
          </p:cNvSpPr>
          <p:nvPr/>
        </p:nvSpPr>
        <p:spPr bwMode="auto">
          <a:xfrm>
            <a:off x="8602664" y="5378450"/>
            <a:ext cx="365191" cy="311224"/>
          </a:xfrm>
          <a:prstGeom prst="rect">
            <a:avLst/>
          </a:prstGeom>
          <a:noFill/>
          <a:ln w="12700">
            <a:noFill/>
            <a:miter lim="800000"/>
            <a:headEnd/>
            <a:tailEnd/>
          </a:ln>
          <a:effectLst/>
        </p:spPr>
        <p:txBody>
          <a:bodyPr wrap="none" lIns="90342" tIns="44379" rIns="90342" bIns="44379">
            <a:spAutoFit/>
          </a:bodyPr>
          <a:lstStyle/>
          <a:p>
            <a:pPr defTabSz="912813" eaLnBrk="0" fontAlgn="base" hangingPunct="0">
              <a:lnSpc>
                <a:spcPct val="90000"/>
              </a:lnSpc>
              <a:spcBef>
                <a:spcPct val="0"/>
              </a:spcBef>
              <a:spcAft>
                <a:spcPct val="0"/>
              </a:spcAft>
            </a:pPr>
            <a:r>
              <a:rPr lang="en-US" sz="1600" b="1">
                <a:solidFill>
                  <a:srgbClr val="000000"/>
                </a:solidFill>
                <a:latin typeface="Times" pitchFamily="18" charset="0"/>
              </a:rPr>
              <a:t>s6</a:t>
            </a:r>
          </a:p>
        </p:txBody>
      </p:sp>
      <p:sp>
        <p:nvSpPr>
          <p:cNvPr id="171084" name="Rectangle 76"/>
          <p:cNvSpPr>
            <a:spLocks noChangeArrowheads="1"/>
          </p:cNvSpPr>
          <p:nvPr/>
        </p:nvSpPr>
        <p:spPr bwMode="auto">
          <a:xfrm>
            <a:off x="7388225" y="4421189"/>
            <a:ext cx="1828800" cy="1743075"/>
          </a:xfrm>
          <a:prstGeom prst="rect">
            <a:avLst/>
          </a:prstGeom>
          <a:noFill/>
          <a:ln w="12700">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Tree>
    <p:extLst>
      <p:ext uri="{BB962C8B-B14F-4D97-AF65-F5344CB8AC3E}">
        <p14:creationId xmlns:p14="http://schemas.microsoft.com/office/powerpoint/2010/main" val="65965335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bwMode="auto">
          <a:xfrm>
            <a:off x="4535488" y="1182689"/>
            <a:ext cx="355600" cy="517525"/>
          </a:xfrm>
          <a:noFill/>
          <a:ln w="12700">
            <a:miter lim="800000"/>
            <a:headEnd/>
            <a:tailEnd/>
          </a:ln>
        </p:spPr>
        <p:txBody>
          <a:bodyPr vert="horz" wrap="none" lIns="63398" tIns="25359" rIns="63398" bIns="25359" numCol="1" anchor="t" anchorCtr="0" compatLnSpc="1">
            <a:prstTxWarp prst="textNoShape">
              <a:avLst/>
            </a:prstTxWarp>
            <a:spAutoFit/>
          </a:bodyPr>
          <a:lstStyle/>
          <a:p>
            <a:pPr>
              <a:lnSpc>
                <a:spcPct val="85000"/>
              </a:lnSpc>
            </a:pPr>
            <a:r>
              <a:rPr lang="en-US"/>
              <a:t>  </a:t>
            </a:r>
          </a:p>
        </p:txBody>
      </p:sp>
      <p:pic>
        <p:nvPicPr>
          <p:cNvPr id="173059" name="Picture 3"/>
          <p:cNvPicPr>
            <a:picLocks noChangeArrowheads="1"/>
          </p:cNvPicPr>
          <p:nvPr/>
        </p:nvPicPr>
        <p:blipFill rotWithShape="1">
          <a:blip r:embed="rId3"/>
          <a:srcRect r="59328"/>
          <a:stretch/>
        </p:blipFill>
        <p:spPr bwMode="auto">
          <a:xfrm>
            <a:off x="3581401" y="838200"/>
            <a:ext cx="2775045" cy="5907088"/>
          </a:xfrm>
          <a:prstGeom prst="rect">
            <a:avLst/>
          </a:prstGeom>
          <a:noFill/>
          <a:ln w="12700">
            <a:noFill/>
            <a:miter lim="800000"/>
            <a:headEnd/>
            <a:tailEnd/>
          </a:ln>
          <a:effectLst/>
        </p:spPr>
      </p:pic>
      <p:sp>
        <p:nvSpPr>
          <p:cNvPr id="173060" name="Rectangle 4"/>
          <p:cNvSpPr>
            <a:spLocks noChangeArrowheads="1"/>
          </p:cNvSpPr>
          <p:nvPr/>
        </p:nvSpPr>
        <p:spPr bwMode="auto">
          <a:xfrm>
            <a:off x="5247476" y="39734"/>
            <a:ext cx="3058324" cy="417467"/>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2800" b="1" dirty="0">
                <a:solidFill>
                  <a:srgbClr val="000000"/>
                </a:solidFill>
                <a:latin typeface="Times" pitchFamily="18" charset="0"/>
              </a:rPr>
              <a:t>ISO Clearance Fits</a:t>
            </a:r>
          </a:p>
        </p:txBody>
      </p:sp>
      <p:sp>
        <p:nvSpPr>
          <p:cNvPr id="5" name="TextBox 4"/>
          <p:cNvSpPr txBox="1"/>
          <p:nvPr/>
        </p:nvSpPr>
        <p:spPr>
          <a:xfrm>
            <a:off x="4266444" y="434436"/>
            <a:ext cx="1255712" cy="403765"/>
          </a:xfrm>
          <a:prstGeom prst="rect">
            <a:avLst/>
          </a:prstGeom>
          <a:noFill/>
        </p:spPr>
        <p:txBody>
          <a:bodyPr wrap="square" rtlCol="0">
            <a:spAutoFit/>
          </a:bodyPr>
          <a:lstStyle/>
          <a:p>
            <a:pPr algn="ctr" eaLnBrk="0" fontAlgn="base" hangingPunct="0">
              <a:lnSpc>
                <a:spcPts val="1200"/>
              </a:lnSpc>
              <a:spcBef>
                <a:spcPct val="0"/>
              </a:spcBef>
              <a:spcAft>
                <a:spcPct val="0"/>
              </a:spcAft>
            </a:pPr>
            <a:r>
              <a:rPr lang="en-US" sz="1400" b="1" dirty="0">
                <a:solidFill>
                  <a:srgbClr val="000000"/>
                </a:solidFill>
                <a:latin typeface="Times" pitchFamily="18" charset="0"/>
              </a:rPr>
              <a:t>Loose Running Fit</a:t>
            </a:r>
          </a:p>
        </p:txBody>
      </p:sp>
      <p:sp>
        <p:nvSpPr>
          <p:cNvPr id="6" name="Rectangle 5"/>
          <p:cNvSpPr/>
          <p:nvPr/>
        </p:nvSpPr>
        <p:spPr bwMode="auto">
          <a:xfrm>
            <a:off x="4343400" y="850906"/>
            <a:ext cx="990600" cy="589438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7" name="TextBox 6"/>
          <p:cNvSpPr txBox="1"/>
          <p:nvPr/>
        </p:nvSpPr>
        <p:spPr>
          <a:xfrm>
            <a:off x="5324367" y="434435"/>
            <a:ext cx="1155577" cy="400110"/>
          </a:xfrm>
          <a:prstGeom prst="rect">
            <a:avLst/>
          </a:prstGeom>
          <a:noFill/>
        </p:spPr>
        <p:txBody>
          <a:bodyPr wrap="square" rtlCol="0">
            <a:spAutoFit/>
          </a:bodyPr>
          <a:lstStyle/>
          <a:p>
            <a:pPr algn="ctr" eaLnBrk="0" fontAlgn="base" hangingPunct="0">
              <a:lnSpc>
                <a:spcPts val="1200"/>
              </a:lnSpc>
              <a:spcBef>
                <a:spcPct val="0"/>
              </a:spcBef>
              <a:spcAft>
                <a:spcPct val="0"/>
              </a:spcAft>
            </a:pPr>
            <a:r>
              <a:rPr lang="en-US" sz="1400" b="1" dirty="0">
                <a:solidFill>
                  <a:srgbClr val="000000"/>
                </a:solidFill>
                <a:latin typeface="Times" pitchFamily="18" charset="0"/>
              </a:rPr>
              <a:t>Free Running Fit</a:t>
            </a:r>
          </a:p>
        </p:txBody>
      </p:sp>
      <p:sp>
        <p:nvSpPr>
          <p:cNvPr id="8" name="TextBox 7"/>
          <p:cNvSpPr txBox="1"/>
          <p:nvPr/>
        </p:nvSpPr>
        <p:spPr>
          <a:xfrm>
            <a:off x="6362128" y="434435"/>
            <a:ext cx="1155577" cy="400110"/>
          </a:xfrm>
          <a:prstGeom prst="rect">
            <a:avLst/>
          </a:prstGeom>
          <a:noFill/>
        </p:spPr>
        <p:txBody>
          <a:bodyPr wrap="square" rtlCol="0">
            <a:spAutoFit/>
          </a:bodyPr>
          <a:lstStyle/>
          <a:p>
            <a:pPr algn="ctr" eaLnBrk="0" fontAlgn="base" hangingPunct="0">
              <a:lnSpc>
                <a:spcPts val="1200"/>
              </a:lnSpc>
              <a:spcBef>
                <a:spcPct val="0"/>
              </a:spcBef>
              <a:spcAft>
                <a:spcPct val="0"/>
              </a:spcAft>
            </a:pPr>
            <a:r>
              <a:rPr lang="en-US" sz="1400" b="1" dirty="0">
                <a:solidFill>
                  <a:srgbClr val="000000"/>
                </a:solidFill>
                <a:latin typeface="Times" pitchFamily="18" charset="0"/>
              </a:rPr>
              <a:t>Close Running Fit</a:t>
            </a:r>
          </a:p>
        </p:txBody>
      </p:sp>
      <p:sp>
        <p:nvSpPr>
          <p:cNvPr id="9" name="TextBox 8"/>
          <p:cNvSpPr txBox="1"/>
          <p:nvPr/>
        </p:nvSpPr>
        <p:spPr>
          <a:xfrm>
            <a:off x="7378824" y="434436"/>
            <a:ext cx="1155577" cy="403765"/>
          </a:xfrm>
          <a:prstGeom prst="rect">
            <a:avLst/>
          </a:prstGeom>
          <a:noFill/>
        </p:spPr>
        <p:txBody>
          <a:bodyPr wrap="square" rtlCol="0">
            <a:spAutoFit/>
          </a:bodyPr>
          <a:lstStyle/>
          <a:p>
            <a:pPr algn="ctr" eaLnBrk="0" fontAlgn="base" hangingPunct="0">
              <a:lnSpc>
                <a:spcPts val="1200"/>
              </a:lnSpc>
              <a:spcBef>
                <a:spcPct val="0"/>
              </a:spcBef>
              <a:spcAft>
                <a:spcPct val="0"/>
              </a:spcAft>
            </a:pPr>
            <a:r>
              <a:rPr lang="en-US" sz="1400" b="1" dirty="0">
                <a:solidFill>
                  <a:srgbClr val="000000"/>
                </a:solidFill>
                <a:latin typeface="Times" pitchFamily="18" charset="0"/>
              </a:rPr>
              <a:t>Sliding      Fit</a:t>
            </a:r>
          </a:p>
        </p:txBody>
      </p:sp>
      <p:pic>
        <p:nvPicPr>
          <p:cNvPr id="10" name="Picture 3"/>
          <p:cNvPicPr>
            <a:picLocks noChangeArrowheads="1"/>
          </p:cNvPicPr>
          <p:nvPr/>
        </p:nvPicPr>
        <p:blipFill rotWithShape="1">
          <a:blip r:embed="rId3"/>
          <a:srcRect l="54680"/>
          <a:stretch/>
        </p:blipFill>
        <p:spPr bwMode="auto">
          <a:xfrm>
            <a:off x="6321657" y="838200"/>
            <a:ext cx="3092218" cy="5907088"/>
          </a:xfrm>
          <a:prstGeom prst="rect">
            <a:avLst/>
          </a:prstGeom>
          <a:noFill/>
          <a:ln w="12700">
            <a:noFill/>
            <a:miter lim="800000"/>
            <a:headEnd/>
            <a:tailEnd/>
          </a:ln>
          <a:effectLst/>
        </p:spPr>
      </p:pic>
      <p:sp>
        <p:nvSpPr>
          <p:cNvPr id="11" name="TextBox 10"/>
          <p:cNvSpPr txBox="1"/>
          <p:nvPr/>
        </p:nvSpPr>
        <p:spPr>
          <a:xfrm>
            <a:off x="8278427" y="430780"/>
            <a:ext cx="1155577" cy="400110"/>
          </a:xfrm>
          <a:prstGeom prst="rect">
            <a:avLst/>
          </a:prstGeom>
          <a:noFill/>
        </p:spPr>
        <p:txBody>
          <a:bodyPr wrap="square" rtlCol="0">
            <a:spAutoFit/>
          </a:bodyPr>
          <a:lstStyle/>
          <a:p>
            <a:pPr algn="ctr" eaLnBrk="0" fontAlgn="base" hangingPunct="0">
              <a:lnSpc>
                <a:spcPts val="1200"/>
              </a:lnSpc>
              <a:spcBef>
                <a:spcPct val="0"/>
              </a:spcBef>
              <a:spcAft>
                <a:spcPct val="0"/>
              </a:spcAft>
            </a:pPr>
            <a:r>
              <a:rPr lang="en-US" sz="1400" b="1" dirty="0">
                <a:solidFill>
                  <a:srgbClr val="000000"/>
                </a:solidFill>
                <a:latin typeface="Times" pitchFamily="18" charset="0"/>
              </a:rPr>
              <a:t>Locational Clearance     </a:t>
            </a:r>
          </a:p>
        </p:txBody>
      </p:sp>
      <p:sp>
        <p:nvSpPr>
          <p:cNvPr id="12" name="Rectangle 11"/>
          <p:cNvSpPr/>
          <p:nvPr/>
        </p:nvSpPr>
        <p:spPr bwMode="auto">
          <a:xfrm>
            <a:off x="5334000" y="855956"/>
            <a:ext cx="990600" cy="589438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3" name="Rectangle 12"/>
          <p:cNvSpPr/>
          <p:nvPr/>
        </p:nvSpPr>
        <p:spPr bwMode="auto">
          <a:xfrm>
            <a:off x="6338654" y="855956"/>
            <a:ext cx="990600" cy="589438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4" name="Rectangle 13"/>
          <p:cNvSpPr/>
          <p:nvPr/>
        </p:nvSpPr>
        <p:spPr bwMode="auto">
          <a:xfrm>
            <a:off x="7334437" y="855956"/>
            <a:ext cx="1007613" cy="589438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5" name="Rectangle 14"/>
          <p:cNvSpPr/>
          <p:nvPr/>
        </p:nvSpPr>
        <p:spPr bwMode="auto">
          <a:xfrm>
            <a:off x="8350928" y="855956"/>
            <a:ext cx="1003176" cy="589438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Tree>
    <p:extLst>
      <p:ext uri="{BB962C8B-B14F-4D97-AF65-F5344CB8AC3E}">
        <p14:creationId xmlns:p14="http://schemas.microsoft.com/office/powerpoint/2010/main" val="122763164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bwMode="auto">
          <a:xfrm>
            <a:off x="5656263" y="990601"/>
            <a:ext cx="355600" cy="517525"/>
          </a:xfrm>
          <a:noFill/>
          <a:ln w="12700">
            <a:miter lim="800000"/>
            <a:headEnd/>
            <a:tailEnd/>
          </a:ln>
        </p:spPr>
        <p:txBody>
          <a:bodyPr vert="horz" wrap="none" lIns="63398" tIns="25359" rIns="63398" bIns="25359" numCol="1" anchor="t" anchorCtr="0" compatLnSpc="1">
            <a:prstTxWarp prst="textNoShape">
              <a:avLst/>
            </a:prstTxWarp>
            <a:spAutoFit/>
          </a:bodyPr>
          <a:lstStyle/>
          <a:p>
            <a:pPr>
              <a:lnSpc>
                <a:spcPct val="85000"/>
              </a:lnSpc>
            </a:pPr>
            <a:r>
              <a:rPr lang="en-US"/>
              <a:t>  </a:t>
            </a:r>
          </a:p>
        </p:txBody>
      </p:sp>
      <p:sp>
        <p:nvSpPr>
          <p:cNvPr id="174083" name="Rectangle 3"/>
          <p:cNvSpPr>
            <a:spLocks noChangeArrowheads="1"/>
          </p:cNvSpPr>
          <p:nvPr/>
        </p:nvSpPr>
        <p:spPr bwMode="auto">
          <a:xfrm>
            <a:off x="6553201" y="6438900"/>
            <a:ext cx="11113" cy="158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084" name="Rectangle 4"/>
          <p:cNvSpPr>
            <a:spLocks noChangeArrowheads="1"/>
          </p:cNvSpPr>
          <p:nvPr/>
        </p:nvSpPr>
        <p:spPr bwMode="auto">
          <a:xfrm>
            <a:off x="7170738" y="6438900"/>
            <a:ext cx="11112" cy="158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085" name="Rectangle 5"/>
          <p:cNvSpPr>
            <a:spLocks noChangeArrowheads="1"/>
          </p:cNvSpPr>
          <p:nvPr/>
        </p:nvSpPr>
        <p:spPr bwMode="auto">
          <a:xfrm>
            <a:off x="7788276" y="6438900"/>
            <a:ext cx="11113" cy="158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086" name="Rectangle 6"/>
          <p:cNvSpPr>
            <a:spLocks noChangeArrowheads="1"/>
          </p:cNvSpPr>
          <p:nvPr/>
        </p:nvSpPr>
        <p:spPr bwMode="auto">
          <a:xfrm>
            <a:off x="8405813" y="6438900"/>
            <a:ext cx="12700" cy="158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087" name="Rectangle 7"/>
          <p:cNvSpPr>
            <a:spLocks noChangeArrowheads="1"/>
          </p:cNvSpPr>
          <p:nvPr/>
        </p:nvSpPr>
        <p:spPr bwMode="auto">
          <a:xfrm>
            <a:off x="9024938" y="6438900"/>
            <a:ext cx="11112" cy="158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088" name="Rectangle 8"/>
          <p:cNvSpPr>
            <a:spLocks noChangeArrowheads="1"/>
          </p:cNvSpPr>
          <p:nvPr/>
        </p:nvSpPr>
        <p:spPr bwMode="auto">
          <a:xfrm>
            <a:off x="9642476" y="6438900"/>
            <a:ext cx="11113" cy="158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089" name="Rectangle 9"/>
          <p:cNvSpPr>
            <a:spLocks noChangeArrowheads="1"/>
          </p:cNvSpPr>
          <p:nvPr/>
        </p:nvSpPr>
        <p:spPr bwMode="auto">
          <a:xfrm>
            <a:off x="10260013" y="6438900"/>
            <a:ext cx="11112" cy="158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nvGrpSpPr>
          <p:cNvPr id="2" name="Group 10"/>
          <p:cNvGrpSpPr>
            <a:grpSpLocks/>
          </p:cNvGrpSpPr>
          <p:nvPr/>
        </p:nvGrpSpPr>
        <p:grpSpPr bwMode="auto">
          <a:xfrm>
            <a:off x="4876801" y="304801"/>
            <a:ext cx="5548313" cy="6140451"/>
            <a:chOff x="3168" y="192"/>
            <a:chExt cx="3495" cy="3868"/>
          </a:xfrm>
        </p:grpSpPr>
        <p:grpSp>
          <p:nvGrpSpPr>
            <p:cNvPr id="3" name="Group 11"/>
            <p:cNvGrpSpPr>
              <a:grpSpLocks/>
            </p:cNvGrpSpPr>
            <p:nvPr/>
          </p:nvGrpSpPr>
          <p:grpSpPr bwMode="auto">
            <a:xfrm>
              <a:off x="3168" y="192"/>
              <a:ext cx="3495" cy="1167"/>
              <a:chOff x="2049" y="228"/>
              <a:chExt cx="3495" cy="1167"/>
            </a:xfrm>
          </p:grpSpPr>
          <p:sp>
            <p:nvSpPr>
              <p:cNvPr id="174092" name="Rectangle 12"/>
              <p:cNvSpPr>
                <a:spLocks noChangeArrowheads="1"/>
              </p:cNvSpPr>
              <p:nvPr/>
            </p:nvSpPr>
            <p:spPr bwMode="auto">
              <a:xfrm>
                <a:off x="2196" y="281"/>
                <a:ext cx="534" cy="10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100" b="1">
                    <a:solidFill>
                      <a:srgbClr val="000000"/>
                    </a:solidFill>
                    <a:latin typeface="Times" pitchFamily="18" charset="0"/>
                  </a:rPr>
                  <a:t>Nominal Sizes</a:t>
                </a:r>
                <a:endParaRPr lang="en-US" sz="2800" b="1">
                  <a:solidFill>
                    <a:srgbClr val="000000"/>
                  </a:solidFill>
                  <a:latin typeface="Times New Roman" pitchFamily="18" charset="0"/>
                </a:endParaRPr>
              </a:p>
            </p:txBody>
          </p:sp>
          <p:sp>
            <p:nvSpPr>
              <p:cNvPr id="174093" name="Rectangle 13"/>
              <p:cNvSpPr>
                <a:spLocks noChangeArrowheads="1"/>
              </p:cNvSpPr>
              <p:nvPr/>
            </p:nvSpPr>
            <p:spPr bwMode="auto">
              <a:xfrm>
                <a:off x="2827" y="321"/>
                <a:ext cx="779" cy="43"/>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094" name="Rectangle 14"/>
              <p:cNvSpPr>
                <a:spLocks noChangeArrowheads="1"/>
              </p:cNvSpPr>
              <p:nvPr/>
            </p:nvSpPr>
            <p:spPr bwMode="auto">
              <a:xfrm>
                <a:off x="3834" y="281"/>
                <a:ext cx="380" cy="10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100" b="1">
                    <a:solidFill>
                      <a:srgbClr val="000000"/>
                    </a:solidFill>
                    <a:latin typeface="Times" pitchFamily="18" charset="0"/>
                  </a:rPr>
                  <a:t>Tolerance</a:t>
                </a:r>
                <a:endParaRPr lang="en-US" sz="2800" b="1">
                  <a:solidFill>
                    <a:srgbClr val="000000"/>
                  </a:solidFill>
                  <a:latin typeface="Times New Roman" pitchFamily="18" charset="0"/>
                </a:endParaRPr>
              </a:p>
            </p:txBody>
          </p:sp>
          <p:sp>
            <p:nvSpPr>
              <p:cNvPr id="174095" name="Rectangle 15"/>
              <p:cNvSpPr>
                <a:spLocks noChangeArrowheads="1"/>
              </p:cNvSpPr>
              <p:nvPr/>
            </p:nvSpPr>
            <p:spPr bwMode="auto">
              <a:xfrm>
                <a:off x="4384" y="321"/>
                <a:ext cx="576" cy="43"/>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096" name="Rectangle 16"/>
              <p:cNvSpPr>
                <a:spLocks noChangeArrowheads="1"/>
              </p:cNvSpPr>
              <p:nvPr/>
            </p:nvSpPr>
            <p:spPr bwMode="auto">
              <a:xfrm>
                <a:off x="4960" y="321"/>
                <a:ext cx="577" cy="43"/>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097" name="Freeform 17"/>
              <p:cNvSpPr>
                <a:spLocks/>
              </p:cNvSpPr>
              <p:nvPr/>
            </p:nvSpPr>
            <p:spPr bwMode="auto">
              <a:xfrm>
                <a:off x="2049" y="228"/>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noFill/>
              <a:ln w="11113">
                <a:solidFill>
                  <a:srgbClr val="000000"/>
                </a:solidFill>
                <a:prstDash val="solid"/>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098" name="Line 18"/>
              <p:cNvSpPr>
                <a:spLocks noChangeShapeType="1"/>
              </p:cNvSpPr>
              <p:nvPr/>
            </p:nvSpPr>
            <p:spPr bwMode="auto">
              <a:xfrm>
                <a:off x="2056" y="228"/>
                <a:ext cx="76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099" name="Line 19"/>
              <p:cNvSpPr>
                <a:spLocks noChangeShapeType="1"/>
              </p:cNvSpPr>
              <p:nvPr/>
            </p:nvSpPr>
            <p:spPr bwMode="auto">
              <a:xfrm>
                <a:off x="2827" y="22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00" name="Line 20"/>
              <p:cNvSpPr>
                <a:spLocks noChangeShapeType="1"/>
              </p:cNvSpPr>
              <p:nvPr/>
            </p:nvSpPr>
            <p:spPr bwMode="auto">
              <a:xfrm>
                <a:off x="2834" y="228"/>
                <a:ext cx="76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01" name="Line 21"/>
              <p:cNvSpPr>
                <a:spLocks noChangeShapeType="1"/>
              </p:cNvSpPr>
              <p:nvPr/>
            </p:nvSpPr>
            <p:spPr bwMode="auto">
              <a:xfrm>
                <a:off x="3606" y="22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02" name="Line 22"/>
              <p:cNvSpPr>
                <a:spLocks noChangeShapeType="1"/>
              </p:cNvSpPr>
              <p:nvPr/>
            </p:nvSpPr>
            <p:spPr bwMode="auto">
              <a:xfrm>
                <a:off x="3613" y="228"/>
                <a:ext cx="76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03" name="Freeform 23"/>
              <p:cNvSpPr>
                <a:spLocks/>
              </p:cNvSpPr>
              <p:nvPr/>
            </p:nvSpPr>
            <p:spPr bwMode="auto">
              <a:xfrm>
                <a:off x="4384" y="228"/>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noFill/>
              <a:ln w="11113">
                <a:solidFill>
                  <a:srgbClr val="000000"/>
                </a:solidFill>
                <a:prstDash val="solid"/>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04" name="Rectangle 24"/>
              <p:cNvSpPr>
                <a:spLocks noChangeArrowheads="1"/>
              </p:cNvSpPr>
              <p:nvPr/>
            </p:nvSpPr>
            <p:spPr bwMode="auto">
              <a:xfrm>
                <a:off x="4391" y="228"/>
                <a:ext cx="569"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05" name="Rectangle 25"/>
              <p:cNvSpPr>
                <a:spLocks noChangeArrowheads="1"/>
              </p:cNvSpPr>
              <p:nvPr/>
            </p:nvSpPr>
            <p:spPr bwMode="auto">
              <a:xfrm>
                <a:off x="4960" y="228"/>
                <a:ext cx="57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06" name="Rectangle 26"/>
              <p:cNvSpPr>
                <a:spLocks noChangeArrowheads="1"/>
              </p:cNvSpPr>
              <p:nvPr/>
            </p:nvSpPr>
            <p:spPr bwMode="auto">
              <a:xfrm>
                <a:off x="5537" y="228"/>
                <a:ext cx="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07" name="Line 27"/>
              <p:cNvSpPr>
                <a:spLocks noChangeShapeType="1"/>
              </p:cNvSpPr>
              <p:nvPr/>
            </p:nvSpPr>
            <p:spPr bwMode="auto">
              <a:xfrm>
                <a:off x="2049" y="235"/>
                <a:ext cx="1" cy="122"/>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08" name="Line 28"/>
              <p:cNvSpPr>
                <a:spLocks noChangeShapeType="1"/>
              </p:cNvSpPr>
              <p:nvPr/>
            </p:nvSpPr>
            <p:spPr bwMode="auto">
              <a:xfrm>
                <a:off x="2827" y="235"/>
                <a:ext cx="1" cy="122"/>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09" name="Line 29"/>
              <p:cNvSpPr>
                <a:spLocks noChangeShapeType="1"/>
              </p:cNvSpPr>
              <p:nvPr/>
            </p:nvSpPr>
            <p:spPr bwMode="auto">
              <a:xfrm>
                <a:off x="3606" y="235"/>
                <a:ext cx="1" cy="122"/>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10" name="Line 30"/>
              <p:cNvSpPr>
                <a:spLocks noChangeShapeType="1"/>
              </p:cNvSpPr>
              <p:nvPr/>
            </p:nvSpPr>
            <p:spPr bwMode="auto">
              <a:xfrm>
                <a:off x="4384" y="235"/>
                <a:ext cx="1" cy="122"/>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11" name="Rectangle 31"/>
              <p:cNvSpPr>
                <a:spLocks noChangeArrowheads="1"/>
              </p:cNvSpPr>
              <p:nvPr/>
            </p:nvSpPr>
            <p:spPr bwMode="auto">
              <a:xfrm>
                <a:off x="4960" y="235"/>
                <a:ext cx="7" cy="129"/>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12" name="Rectangle 32"/>
              <p:cNvSpPr>
                <a:spLocks noChangeArrowheads="1"/>
              </p:cNvSpPr>
              <p:nvPr/>
            </p:nvSpPr>
            <p:spPr bwMode="auto">
              <a:xfrm>
                <a:off x="5537" y="235"/>
                <a:ext cx="7" cy="129"/>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13" name="Rectangle 33"/>
              <p:cNvSpPr>
                <a:spLocks noChangeArrowheads="1"/>
              </p:cNvSpPr>
              <p:nvPr/>
            </p:nvSpPr>
            <p:spPr bwMode="auto">
              <a:xfrm>
                <a:off x="2182" y="425"/>
                <a:ext cx="15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Over</a:t>
                </a:r>
                <a:endParaRPr lang="en-US" sz="2800" b="1">
                  <a:solidFill>
                    <a:srgbClr val="000000"/>
                  </a:solidFill>
                  <a:latin typeface="Times New Roman" pitchFamily="18" charset="0"/>
                </a:endParaRPr>
              </a:p>
            </p:txBody>
          </p:sp>
          <p:sp>
            <p:nvSpPr>
              <p:cNvPr id="174114" name="Rectangle 34"/>
              <p:cNvSpPr>
                <a:spLocks noChangeArrowheads="1"/>
              </p:cNvSpPr>
              <p:nvPr/>
            </p:nvSpPr>
            <p:spPr bwMode="auto">
              <a:xfrm>
                <a:off x="2600" y="425"/>
                <a:ext cx="85"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To</a:t>
                </a:r>
                <a:endParaRPr lang="en-US" sz="2800" b="1">
                  <a:solidFill>
                    <a:srgbClr val="000000"/>
                  </a:solidFill>
                  <a:latin typeface="Times New Roman" pitchFamily="18" charset="0"/>
                </a:endParaRPr>
              </a:p>
            </p:txBody>
          </p:sp>
          <p:sp>
            <p:nvSpPr>
              <p:cNvPr id="174115" name="Rectangle 35"/>
              <p:cNvSpPr>
                <a:spLocks noChangeArrowheads="1"/>
              </p:cNvSpPr>
              <p:nvPr/>
            </p:nvSpPr>
            <p:spPr bwMode="auto">
              <a:xfrm>
                <a:off x="2990" y="425"/>
                <a:ext cx="9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H7</a:t>
                </a:r>
                <a:endParaRPr lang="en-US" sz="2800" b="1">
                  <a:solidFill>
                    <a:srgbClr val="000000"/>
                  </a:solidFill>
                  <a:latin typeface="Times New Roman" pitchFamily="18" charset="0"/>
                </a:endParaRPr>
              </a:p>
            </p:txBody>
          </p:sp>
          <p:sp>
            <p:nvSpPr>
              <p:cNvPr id="174116" name="Rectangle 36"/>
              <p:cNvSpPr>
                <a:spLocks noChangeArrowheads="1"/>
              </p:cNvSpPr>
              <p:nvPr/>
            </p:nvSpPr>
            <p:spPr bwMode="auto">
              <a:xfrm>
                <a:off x="3387" y="425"/>
                <a:ext cx="77"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k6</a:t>
                </a:r>
                <a:endParaRPr lang="en-US" sz="2800" b="1">
                  <a:solidFill>
                    <a:srgbClr val="000000"/>
                  </a:solidFill>
                  <a:latin typeface="Times New Roman" pitchFamily="18" charset="0"/>
                </a:endParaRPr>
              </a:p>
            </p:txBody>
          </p:sp>
          <p:sp>
            <p:nvSpPr>
              <p:cNvPr id="174117" name="Rectangle 37"/>
              <p:cNvSpPr>
                <a:spLocks noChangeArrowheads="1"/>
              </p:cNvSpPr>
              <p:nvPr/>
            </p:nvSpPr>
            <p:spPr bwMode="auto">
              <a:xfrm>
                <a:off x="3769" y="425"/>
                <a:ext cx="9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H7</a:t>
                </a:r>
                <a:endParaRPr lang="en-US" sz="2800" b="1">
                  <a:solidFill>
                    <a:srgbClr val="000000"/>
                  </a:solidFill>
                  <a:latin typeface="Times New Roman" pitchFamily="18" charset="0"/>
                </a:endParaRPr>
              </a:p>
            </p:txBody>
          </p:sp>
          <p:sp>
            <p:nvSpPr>
              <p:cNvPr id="174118" name="Rectangle 38"/>
              <p:cNvSpPr>
                <a:spLocks noChangeArrowheads="1"/>
              </p:cNvSpPr>
              <p:nvPr/>
            </p:nvSpPr>
            <p:spPr bwMode="auto">
              <a:xfrm>
                <a:off x="4160" y="425"/>
                <a:ext cx="77"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n6</a:t>
                </a:r>
                <a:endParaRPr lang="en-US" sz="2800" b="1">
                  <a:solidFill>
                    <a:srgbClr val="000000"/>
                  </a:solidFill>
                  <a:latin typeface="Times New Roman" pitchFamily="18" charset="0"/>
                </a:endParaRPr>
              </a:p>
            </p:txBody>
          </p:sp>
          <p:sp>
            <p:nvSpPr>
              <p:cNvPr id="174119" name="Rectangle 39"/>
              <p:cNvSpPr>
                <a:spLocks noChangeArrowheads="1"/>
              </p:cNvSpPr>
              <p:nvPr/>
            </p:nvSpPr>
            <p:spPr bwMode="auto">
              <a:xfrm>
                <a:off x="4384" y="458"/>
                <a:ext cx="576" cy="43"/>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20" name="Line 40"/>
              <p:cNvSpPr>
                <a:spLocks noChangeShapeType="1"/>
              </p:cNvSpPr>
              <p:nvPr/>
            </p:nvSpPr>
            <p:spPr bwMode="auto">
              <a:xfrm>
                <a:off x="2049" y="364"/>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21" name="Line 41"/>
              <p:cNvSpPr>
                <a:spLocks noChangeShapeType="1"/>
              </p:cNvSpPr>
              <p:nvPr/>
            </p:nvSpPr>
            <p:spPr bwMode="auto">
              <a:xfrm>
                <a:off x="2056" y="364"/>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22" name="Line 42"/>
              <p:cNvSpPr>
                <a:spLocks noChangeShapeType="1"/>
              </p:cNvSpPr>
              <p:nvPr/>
            </p:nvSpPr>
            <p:spPr bwMode="auto">
              <a:xfrm>
                <a:off x="2438" y="364"/>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23" name="Line 43"/>
              <p:cNvSpPr>
                <a:spLocks noChangeShapeType="1"/>
              </p:cNvSpPr>
              <p:nvPr/>
            </p:nvSpPr>
            <p:spPr bwMode="auto">
              <a:xfrm>
                <a:off x="2445" y="364"/>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24" name="Line 44"/>
              <p:cNvSpPr>
                <a:spLocks noChangeShapeType="1"/>
              </p:cNvSpPr>
              <p:nvPr/>
            </p:nvSpPr>
            <p:spPr bwMode="auto">
              <a:xfrm>
                <a:off x="2827" y="364"/>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25" name="Line 45"/>
              <p:cNvSpPr>
                <a:spLocks noChangeShapeType="1"/>
              </p:cNvSpPr>
              <p:nvPr/>
            </p:nvSpPr>
            <p:spPr bwMode="auto">
              <a:xfrm>
                <a:off x="2834" y="364"/>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26" name="Line 46"/>
              <p:cNvSpPr>
                <a:spLocks noChangeShapeType="1"/>
              </p:cNvSpPr>
              <p:nvPr/>
            </p:nvSpPr>
            <p:spPr bwMode="auto">
              <a:xfrm>
                <a:off x="3216" y="364"/>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27" name="Line 47"/>
              <p:cNvSpPr>
                <a:spLocks noChangeShapeType="1"/>
              </p:cNvSpPr>
              <p:nvPr/>
            </p:nvSpPr>
            <p:spPr bwMode="auto">
              <a:xfrm>
                <a:off x="3224" y="364"/>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28" name="Line 48"/>
              <p:cNvSpPr>
                <a:spLocks noChangeShapeType="1"/>
              </p:cNvSpPr>
              <p:nvPr/>
            </p:nvSpPr>
            <p:spPr bwMode="auto">
              <a:xfrm>
                <a:off x="3606" y="364"/>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29" name="Line 49"/>
              <p:cNvSpPr>
                <a:spLocks noChangeShapeType="1"/>
              </p:cNvSpPr>
              <p:nvPr/>
            </p:nvSpPr>
            <p:spPr bwMode="auto">
              <a:xfrm>
                <a:off x="3613" y="364"/>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30" name="Line 50"/>
              <p:cNvSpPr>
                <a:spLocks noChangeShapeType="1"/>
              </p:cNvSpPr>
              <p:nvPr/>
            </p:nvSpPr>
            <p:spPr bwMode="auto">
              <a:xfrm>
                <a:off x="3995" y="364"/>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31" name="Line 51"/>
              <p:cNvSpPr>
                <a:spLocks noChangeShapeType="1"/>
              </p:cNvSpPr>
              <p:nvPr/>
            </p:nvSpPr>
            <p:spPr bwMode="auto">
              <a:xfrm>
                <a:off x="4002" y="364"/>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32" name="Line 52"/>
              <p:cNvSpPr>
                <a:spLocks noChangeShapeType="1"/>
              </p:cNvSpPr>
              <p:nvPr/>
            </p:nvSpPr>
            <p:spPr bwMode="auto">
              <a:xfrm>
                <a:off x="4384" y="364"/>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33" name="Rectangle 53"/>
              <p:cNvSpPr>
                <a:spLocks noChangeArrowheads="1"/>
              </p:cNvSpPr>
              <p:nvPr/>
            </p:nvSpPr>
            <p:spPr bwMode="auto">
              <a:xfrm>
                <a:off x="4391" y="364"/>
                <a:ext cx="569" cy="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34" name="Rectangle 54"/>
              <p:cNvSpPr>
                <a:spLocks noChangeArrowheads="1"/>
              </p:cNvSpPr>
              <p:nvPr/>
            </p:nvSpPr>
            <p:spPr bwMode="auto">
              <a:xfrm>
                <a:off x="4960" y="364"/>
                <a:ext cx="7" cy="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35" name="Rectangle 55"/>
              <p:cNvSpPr>
                <a:spLocks noChangeArrowheads="1"/>
              </p:cNvSpPr>
              <p:nvPr/>
            </p:nvSpPr>
            <p:spPr bwMode="auto">
              <a:xfrm>
                <a:off x="4967" y="364"/>
                <a:ext cx="570" cy="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36" name="Rectangle 56"/>
              <p:cNvSpPr>
                <a:spLocks noChangeArrowheads="1"/>
              </p:cNvSpPr>
              <p:nvPr/>
            </p:nvSpPr>
            <p:spPr bwMode="auto">
              <a:xfrm>
                <a:off x="5537" y="364"/>
                <a:ext cx="7" cy="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37" name="Line 57"/>
              <p:cNvSpPr>
                <a:spLocks noChangeShapeType="1"/>
              </p:cNvSpPr>
              <p:nvPr/>
            </p:nvSpPr>
            <p:spPr bwMode="auto">
              <a:xfrm>
                <a:off x="2049" y="372"/>
                <a:ext cx="1" cy="122"/>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38" name="Line 58"/>
              <p:cNvSpPr>
                <a:spLocks noChangeShapeType="1"/>
              </p:cNvSpPr>
              <p:nvPr/>
            </p:nvSpPr>
            <p:spPr bwMode="auto">
              <a:xfrm>
                <a:off x="2438" y="372"/>
                <a:ext cx="1" cy="122"/>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39" name="Line 59"/>
              <p:cNvSpPr>
                <a:spLocks noChangeShapeType="1"/>
              </p:cNvSpPr>
              <p:nvPr/>
            </p:nvSpPr>
            <p:spPr bwMode="auto">
              <a:xfrm>
                <a:off x="2827" y="372"/>
                <a:ext cx="1" cy="122"/>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40" name="Line 60"/>
              <p:cNvSpPr>
                <a:spLocks noChangeShapeType="1"/>
              </p:cNvSpPr>
              <p:nvPr/>
            </p:nvSpPr>
            <p:spPr bwMode="auto">
              <a:xfrm>
                <a:off x="3216" y="372"/>
                <a:ext cx="1" cy="122"/>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41" name="Line 61"/>
              <p:cNvSpPr>
                <a:spLocks noChangeShapeType="1"/>
              </p:cNvSpPr>
              <p:nvPr/>
            </p:nvSpPr>
            <p:spPr bwMode="auto">
              <a:xfrm>
                <a:off x="3606" y="372"/>
                <a:ext cx="1" cy="122"/>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42" name="Line 62"/>
              <p:cNvSpPr>
                <a:spLocks noChangeShapeType="1"/>
              </p:cNvSpPr>
              <p:nvPr/>
            </p:nvSpPr>
            <p:spPr bwMode="auto">
              <a:xfrm>
                <a:off x="3995" y="372"/>
                <a:ext cx="1" cy="122"/>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43" name="Line 63"/>
              <p:cNvSpPr>
                <a:spLocks noChangeShapeType="1"/>
              </p:cNvSpPr>
              <p:nvPr/>
            </p:nvSpPr>
            <p:spPr bwMode="auto">
              <a:xfrm>
                <a:off x="4384" y="372"/>
                <a:ext cx="1" cy="122"/>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44" name="Rectangle 64"/>
              <p:cNvSpPr>
                <a:spLocks noChangeArrowheads="1"/>
              </p:cNvSpPr>
              <p:nvPr/>
            </p:nvSpPr>
            <p:spPr bwMode="auto">
              <a:xfrm>
                <a:off x="4960" y="372"/>
                <a:ext cx="7" cy="129"/>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45" name="Rectangle 65"/>
              <p:cNvSpPr>
                <a:spLocks noChangeArrowheads="1"/>
              </p:cNvSpPr>
              <p:nvPr/>
            </p:nvSpPr>
            <p:spPr bwMode="auto">
              <a:xfrm>
                <a:off x="2196" y="518"/>
                <a:ext cx="121"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mm</a:t>
                </a:r>
                <a:endParaRPr lang="en-US" sz="2800" b="1">
                  <a:solidFill>
                    <a:srgbClr val="000000"/>
                  </a:solidFill>
                  <a:latin typeface="Times New Roman" pitchFamily="18" charset="0"/>
                </a:endParaRPr>
              </a:p>
            </p:txBody>
          </p:sp>
          <p:sp>
            <p:nvSpPr>
              <p:cNvPr id="174146" name="Rectangle 66"/>
              <p:cNvSpPr>
                <a:spLocks noChangeArrowheads="1"/>
              </p:cNvSpPr>
              <p:nvPr/>
            </p:nvSpPr>
            <p:spPr bwMode="auto">
              <a:xfrm>
                <a:off x="2215" y="769"/>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a:t>
                </a:r>
                <a:endParaRPr lang="en-US" sz="2800" b="1">
                  <a:solidFill>
                    <a:srgbClr val="000000"/>
                  </a:solidFill>
                  <a:latin typeface="Times New Roman" pitchFamily="18" charset="0"/>
                </a:endParaRPr>
              </a:p>
            </p:txBody>
          </p:sp>
          <p:sp>
            <p:nvSpPr>
              <p:cNvPr id="174147" name="Rectangle 67"/>
              <p:cNvSpPr>
                <a:spLocks noChangeArrowheads="1"/>
              </p:cNvSpPr>
              <p:nvPr/>
            </p:nvSpPr>
            <p:spPr bwMode="auto">
              <a:xfrm>
                <a:off x="2582" y="518"/>
                <a:ext cx="121"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mm</a:t>
                </a:r>
                <a:endParaRPr lang="en-US" sz="2800" b="1">
                  <a:solidFill>
                    <a:srgbClr val="000000"/>
                  </a:solidFill>
                  <a:latin typeface="Times New Roman" pitchFamily="18" charset="0"/>
                </a:endParaRPr>
              </a:p>
            </p:txBody>
          </p:sp>
          <p:sp>
            <p:nvSpPr>
              <p:cNvPr id="174148" name="Rectangle 68"/>
              <p:cNvSpPr>
                <a:spLocks noChangeArrowheads="1"/>
              </p:cNvSpPr>
              <p:nvPr/>
            </p:nvSpPr>
            <p:spPr bwMode="auto">
              <a:xfrm>
                <a:off x="2622" y="769"/>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a:t>
                </a:r>
                <a:endParaRPr lang="en-US" sz="2800" b="1">
                  <a:solidFill>
                    <a:srgbClr val="000000"/>
                  </a:solidFill>
                  <a:latin typeface="Times New Roman" pitchFamily="18" charset="0"/>
                </a:endParaRPr>
              </a:p>
            </p:txBody>
          </p:sp>
          <p:sp>
            <p:nvSpPr>
              <p:cNvPr id="174149" name="Rectangle 69"/>
              <p:cNvSpPr>
                <a:spLocks noChangeArrowheads="1"/>
              </p:cNvSpPr>
              <p:nvPr/>
            </p:nvSpPr>
            <p:spPr bwMode="auto">
              <a:xfrm>
                <a:off x="2882" y="518"/>
                <a:ext cx="30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0.001 mm</a:t>
                </a:r>
                <a:endParaRPr lang="en-US" sz="2800" b="1">
                  <a:solidFill>
                    <a:srgbClr val="000000"/>
                  </a:solidFill>
                  <a:latin typeface="Times New Roman" pitchFamily="18" charset="0"/>
                </a:endParaRPr>
              </a:p>
            </p:txBody>
          </p:sp>
          <p:sp>
            <p:nvSpPr>
              <p:cNvPr id="174150" name="Rectangle 70"/>
              <p:cNvSpPr>
                <a:spLocks noChangeArrowheads="1"/>
              </p:cNvSpPr>
              <p:nvPr/>
            </p:nvSpPr>
            <p:spPr bwMode="auto">
              <a:xfrm>
                <a:off x="2972" y="690"/>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+10</a:t>
                </a:r>
                <a:endParaRPr lang="en-US" sz="2800" b="1">
                  <a:solidFill>
                    <a:srgbClr val="000000"/>
                  </a:solidFill>
                  <a:latin typeface="Times New Roman" pitchFamily="18" charset="0"/>
                </a:endParaRPr>
              </a:p>
            </p:txBody>
          </p:sp>
          <p:sp>
            <p:nvSpPr>
              <p:cNvPr id="174151" name="Rectangle 71"/>
              <p:cNvSpPr>
                <a:spLocks noChangeArrowheads="1"/>
              </p:cNvSpPr>
              <p:nvPr/>
            </p:nvSpPr>
            <p:spPr bwMode="auto">
              <a:xfrm>
                <a:off x="3013" y="769"/>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152" name="Rectangle 72"/>
              <p:cNvSpPr>
                <a:spLocks noChangeArrowheads="1"/>
              </p:cNvSpPr>
              <p:nvPr/>
            </p:nvSpPr>
            <p:spPr bwMode="auto">
              <a:xfrm>
                <a:off x="3272" y="518"/>
                <a:ext cx="30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0.001 mm</a:t>
                </a:r>
                <a:endParaRPr lang="en-US" sz="2800" b="1">
                  <a:solidFill>
                    <a:srgbClr val="000000"/>
                  </a:solidFill>
                  <a:latin typeface="Times New Roman" pitchFamily="18" charset="0"/>
                </a:endParaRPr>
              </a:p>
            </p:txBody>
          </p:sp>
          <p:sp>
            <p:nvSpPr>
              <p:cNvPr id="174153" name="Rectangle 73"/>
              <p:cNvSpPr>
                <a:spLocks noChangeArrowheads="1"/>
              </p:cNvSpPr>
              <p:nvPr/>
            </p:nvSpPr>
            <p:spPr bwMode="auto">
              <a:xfrm>
                <a:off x="3377" y="690"/>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+6</a:t>
                </a:r>
                <a:endParaRPr lang="en-US" sz="2800" b="1">
                  <a:solidFill>
                    <a:srgbClr val="000000"/>
                  </a:solidFill>
                  <a:latin typeface="Times New Roman" pitchFamily="18" charset="0"/>
                </a:endParaRPr>
              </a:p>
            </p:txBody>
          </p:sp>
          <p:sp>
            <p:nvSpPr>
              <p:cNvPr id="174154" name="Rectangle 74"/>
              <p:cNvSpPr>
                <a:spLocks noChangeArrowheads="1"/>
              </p:cNvSpPr>
              <p:nvPr/>
            </p:nvSpPr>
            <p:spPr bwMode="auto">
              <a:xfrm>
                <a:off x="3374" y="769"/>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155" name="Rectangle 75"/>
              <p:cNvSpPr>
                <a:spLocks noChangeArrowheads="1"/>
              </p:cNvSpPr>
              <p:nvPr/>
            </p:nvSpPr>
            <p:spPr bwMode="auto">
              <a:xfrm>
                <a:off x="3660" y="518"/>
                <a:ext cx="30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0.001 mm</a:t>
                </a:r>
                <a:endParaRPr lang="en-US" sz="2800" b="1">
                  <a:solidFill>
                    <a:srgbClr val="000000"/>
                  </a:solidFill>
                  <a:latin typeface="Times New Roman" pitchFamily="18" charset="0"/>
                </a:endParaRPr>
              </a:p>
            </p:txBody>
          </p:sp>
          <p:sp>
            <p:nvSpPr>
              <p:cNvPr id="174156" name="Rectangle 76"/>
              <p:cNvSpPr>
                <a:spLocks noChangeArrowheads="1"/>
              </p:cNvSpPr>
              <p:nvPr/>
            </p:nvSpPr>
            <p:spPr bwMode="auto">
              <a:xfrm>
                <a:off x="3751" y="690"/>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+10</a:t>
                </a:r>
                <a:endParaRPr lang="en-US" sz="2800" b="1">
                  <a:solidFill>
                    <a:srgbClr val="000000"/>
                  </a:solidFill>
                  <a:latin typeface="Times New Roman" pitchFamily="18" charset="0"/>
                </a:endParaRPr>
              </a:p>
            </p:txBody>
          </p:sp>
          <p:sp>
            <p:nvSpPr>
              <p:cNvPr id="174157" name="Rectangle 77"/>
              <p:cNvSpPr>
                <a:spLocks noChangeArrowheads="1"/>
              </p:cNvSpPr>
              <p:nvPr/>
            </p:nvSpPr>
            <p:spPr bwMode="auto">
              <a:xfrm>
                <a:off x="3791" y="769"/>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158" name="Rectangle 78"/>
              <p:cNvSpPr>
                <a:spLocks noChangeArrowheads="1"/>
              </p:cNvSpPr>
              <p:nvPr/>
            </p:nvSpPr>
            <p:spPr bwMode="auto">
              <a:xfrm>
                <a:off x="4051" y="518"/>
                <a:ext cx="30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0.001 mm</a:t>
                </a:r>
                <a:endParaRPr lang="en-US" sz="2800" b="1">
                  <a:solidFill>
                    <a:srgbClr val="000000"/>
                  </a:solidFill>
                  <a:latin typeface="Times New Roman" pitchFamily="18" charset="0"/>
                </a:endParaRPr>
              </a:p>
            </p:txBody>
          </p:sp>
          <p:sp>
            <p:nvSpPr>
              <p:cNvPr id="174159" name="Rectangle 79"/>
              <p:cNvSpPr>
                <a:spLocks noChangeArrowheads="1"/>
              </p:cNvSpPr>
              <p:nvPr/>
            </p:nvSpPr>
            <p:spPr bwMode="auto">
              <a:xfrm>
                <a:off x="4141" y="690"/>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+10</a:t>
                </a:r>
                <a:endParaRPr lang="en-US" sz="2800" b="1">
                  <a:solidFill>
                    <a:srgbClr val="000000"/>
                  </a:solidFill>
                  <a:latin typeface="Times New Roman" pitchFamily="18" charset="0"/>
                </a:endParaRPr>
              </a:p>
            </p:txBody>
          </p:sp>
          <p:sp>
            <p:nvSpPr>
              <p:cNvPr id="174160" name="Rectangle 80"/>
              <p:cNvSpPr>
                <a:spLocks noChangeArrowheads="1"/>
              </p:cNvSpPr>
              <p:nvPr/>
            </p:nvSpPr>
            <p:spPr bwMode="auto">
              <a:xfrm>
                <a:off x="4153" y="769"/>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a:t>
                </a:r>
                <a:endParaRPr lang="en-US" sz="2800" b="1">
                  <a:solidFill>
                    <a:srgbClr val="000000"/>
                  </a:solidFill>
                  <a:latin typeface="Times New Roman" pitchFamily="18" charset="0"/>
                </a:endParaRPr>
              </a:p>
            </p:txBody>
          </p:sp>
          <p:sp>
            <p:nvSpPr>
              <p:cNvPr id="174161" name="Rectangle 81"/>
              <p:cNvSpPr>
                <a:spLocks noChangeArrowheads="1"/>
              </p:cNvSpPr>
              <p:nvPr/>
            </p:nvSpPr>
            <p:spPr bwMode="auto">
              <a:xfrm>
                <a:off x="4384" y="594"/>
                <a:ext cx="576" cy="259"/>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62" name="Line 82"/>
              <p:cNvSpPr>
                <a:spLocks noChangeShapeType="1"/>
              </p:cNvSpPr>
              <p:nvPr/>
            </p:nvSpPr>
            <p:spPr bwMode="auto">
              <a:xfrm>
                <a:off x="2049" y="50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63" name="Line 83"/>
              <p:cNvSpPr>
                <a:spLocks noChangeShapeType="1"/>
              </p:cNvSpPr>
              <p:nvPr/>
            </p:nvSpPr>
            <p:spPr bwMode="auto">
              <a:xfrm>
                <a:off x="2056" y="501"/>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64" name="Line 84"/>
              <p:cNvSpPr>
                <a:spLocks noChangeShapeType="1"/>
              </p:cNvSpPr>
              <p:nvPr/>
            </p:nvSpPr>
            <p:spPr bwMode="auto">
              <a:xfrm>
                <a:off x="2438" y="50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65" name="Line 85"/>
              <p:cNvSpPr>
                <a:spLocks noChangeShapeType="1"/>
              </p:cNvSpPr>
              <p:nvPr/>
            </p:nvSpPr>
            <p:spPr bwMode="auto">
              <a:xfrm>
                <a:off x="2445" y="501"/>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66" name="Line 86"/>
              <p:cNvSpPr>
                <a:spLocks noChangeShapeType="1"/>
              </p:cNvSpPr>
              <p:nvPr/>
            </p:nvSpPr>
            <p:spPr bwMode="auto">
              <a:xfrm>
                <a:off x="2827" y="50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67" name="Line 87"/>
              <p:cNvSpPr>
                <a:spLocks noChangeShapeType="1"/>
              </p:cNvSpPr>
              <p:nvPr/>
            </p:nvSpPr>
            <p:spPr bwMode="auto">
              <a:xfrm>
                <a:off x="2834" y="501"/>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68" name="Line 88"/>
              <p:cNvSpPr>
                <a:spLocks noChangeShapeType="1"/>
              </p:cNvSpPr>
              <p:nvPr/>
            </p:nvSpPr>
            <p:spPr bwMode="auto">
              <a:xfrm>
                <a:off x="3216" y="50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69" name="Line 89"/>
              <p:cNvSpPr>
                <a:spLocks noChangeShapeType="1"/>
              </p:cNvSpPr>
              <p:nvPr/>
            </p:nvSpPr>
            <p:spPr bwMode="auto">
              <a:xfrm>
                <a:off x="3224" y="501"/>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70" name="Line 90"/>
              <p:cNvSpPr>
                <a:spLocks noChangeShapeType="1"/>
              </p:cNvSpPr>
              <p:nvPr/>
            </p:nvSpPr>
            <p:spPr bwMode="auto">
              <a:xfrm>
                <a:off x="3606" y="50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71" name="Line 91"/>
              <p:cNvSpPr>
                <a:spLocks noChangeShapeType="1"/>
              </p:cNvSpPr>
              <p:nvPr/>
            </p:nvSpPr>
            <p:spPr bwMode="auto">
              <a:xfrm>
                <a:off x="3613" y="501"/>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72" name="Line 92"/>
              <p:cNvSpPr>
                <a:spLocks noChangeShapeType="1"/>
              </p:cNvSpPr>
              <p:nvPr/>
            </p:nvSpPr>
            <p:spPr bwMode="auto">
              <a:xfrm>
                <a:off x="3995" y="50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73" name="Line 93"/>
              <p:cNvSpPr>
                <a:spLocks noChangeShapeType="1"/>
              </p:cNvSpPr>
              <p:nvPr/>
            </p:nvSpPr>
            <p:spPr bwMode="auto">
              <a:xfrm>
                <a:off x="4002" y="501"/>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74" name="Line 94"/>
              <p:cNvSpPr>
                <a:spLocks noChangeShapeType="1"/>
              </p:cNvSpPr>
              <p:nvPr/>
            </p:nvSpPr>
            <p:spPr bwMode="auto">
              <a:xfrm>
                <a:off x="4384" y="50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75" name="Rectangle 95"/>
              <p:cNvSpPr>
                <a:spLocks noChangeArrowheads="1"/>
              </p:cNvSpPr>
              <p:nvPr/>
            </p:nvSpPr>
            <p:spPr bwMode="auto">
              <a:xfrm>
                <a:off x="4391" y="501"/>
                <a:ext cx="569"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76" name="Rectangle 96"/>
              <p:cNvSpPr>
                <a:spLocks noChangeArrowheads="1"/>
              </p:cNvSpPr>
              <p:nvPr/>
            </p:nvSpPr>
            <p:spPr bwMode="auto">
              <a:xfrm>
                <a:off x="4960" y="501"/>
                <a:ext cx="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77" name="Line 97"/>
              <p:cNvSpPr>
                <a:spLocks noChangeShapeType="1"/>
              </p:cNvSpPr>
              <p:nvPr/>
            </p:nvSpPr>
            <p:spPr bwMode="auto">
              <a:xfrm>
                <a:off x="2049" y="508"/>
                <a:ext cx="1" cy="338"/>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78" name="Line 98"/>
              <p:cNvSpPr>
                <a:spLocks noChangeShapeType="1"/>
              </p:cNvSpPr>
              <p:nvPr/>
            </p:nvSpPr>
            <p:spPr bwMode="auto">
              <a:xfrm>
                <a:off x="2438" y="508"/>
                <a:ext cx="1" cy="338"/>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79" name="Line 99"/>
              <p:cNvSpPr>
                <a:spLocks noChangeShapeType="1"/>
              </p:cNvSpPr>
              <p:nvPr/>
            </p:nvSpPr>
            <p:spPr bwMode="auto">
              <a:xfrm>
                <a:off x="2827" y="508"/>
                <a:ext cx="1" cy="338"/>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80" name="Line 100"/>
              <p:cNvSpPr>
                <a:spLocks noChangeShapeType="1"/>
              </p:cNvSpPr>
              <p:nvPr/>
            </p:nvSpPr>
            <p:spPr bwMode="auto">
              <a:xfrm>
                <a:off x="3216" y="508"/>
                <a:ext cx="1" cy="338"/>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81" name="Line 101"/>
              <p:cNvSpPr>
                <a:spLocks noChangeShapeType="1"/>
              </p:cNvSpPr>
              <p:nvPr/>
            </p:nvSpPr>
            <p:spPr bwMode="auto">
              <a:xfrm>
                <a:off x="3606" y="508"/>
                <a:ext cx="1" cy="338"/>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82" name="Line 102"/>
              <p:cNvSpPr>
                <a:spLocks noChangeShapeType="1"/>
              </p:cNvSpPr>
              <p:nvPr/>
            </p:nvSpPr>
            <p:spPr bwMode="auto">
              <a:xfrm>
                <a:off x="3995" y="508"/>
                <a:ext cx="1" cy="338"/>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83" name="Line 103"/>
              <p:cNvSpPr>
                <a:spLocks noChangeShapeType="1"/>
              </p:cNvSpPr>
              <p:nvPr/>
            </p:nvSpPr>
            <p:spPr bwMode="auto">
              <a:xfrm>
                <a:off x="4384" y="508"/>
                <a:ext cx="1" cy="338"/>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84" name="Rectangle 104"/>
              <p:cNvSpPr>
                <a:spLocks noChangeArrowheads="1"/>
              </p:cNvSpPr>
              <p:nvPr/>
            </p:nvSpPr>
            <p:spPr bwMode="auto">
              <a:xfrm>
                <a:off x="4960" y="508"/>
                <a:ext cx="7" cy="34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85" name="Rectangle 105"/>
              <p:cNvSpPr>
                <a:spLocks noChangeArrowheads="1"/>
              </p:cNvSpPr>
              <p:nvPr/>
            </p:nvSpPr>
            <p:spPr bwMode="auto">
              <a:xfrm>
                <a:off x="2232" y="891"/>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a:t>
                </a:r>
                <a:endParaRPr lang="en-US" sz="2800" b="1">
                  <a:solidFill>
                    <a:srgbClr val="000000"/>
                  </a:solidFill>
                  <a:latin typeface="Times New Roman" pitchFamily="18" charset="0"/>
                </a:endParaRPr>
              </a:p>
            </p:txBody>
          </p:sp>
          <p:sp>
            <p:nvSpPr>
              <p:cNvPr id="174186" name="Rectangle 106"/>
              <p:cNvSpPr>
                <a:spLocks noChangeArrowheads="1"/>
              </p:cNvSpPr>
              <p:nvPr/>
            </p:nvSpPr>
            <p:spPr bwMode="auto">
              <a:xfrm>
                <a:off x="2049" y="968"/>
                <a:ext cx="389" cy="6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87" name="Rectangle 107"/>
              <p:cNvSpPr>
                <a:spLocks noChangeArrowheads="1"/>
              </p:cNvSpPr>
              <p:nvPr/>
            </p:nvSpPr>
            <p:spPr bwMode="auto">
              <a:xfrm>
                <a:off x="2621" y="891"/>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6</a:t>
                </a:r>
                <a:endParaRPr lang="en-US" sz="2800" b="1">
                  <a:solidFill>
                    <a:srgbClr val="000000"/>
                  </a:solidFill>
                  <a:latin typeface="Times New Roman" pitchFamily="18" charset="0"/>
                </a:endParaRPr>
              </a:p>
            </p:txBody>
          </p:sp>
          <p:sp>
            <p:nvSpPr>
              <p:cNvPr id="174188" name="Rectangle 108"/>
              <p:cNvSpPr>
                <a:spLocks noChangeArrowheads="1"/>
              </p:cNvSpPr>
              <p:nvPr/>
            </p:nvSpPr>
            <p:spPr bwMode="auto">
              <a:xfrm>
                <a:off x="2438" y="968"/>
                <a:ext cx="389" cy="6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89" name="Rectangle 109"/>
              <p:cNvSpPr>
                <a:spLocks noChangeArrowheads="1"/>
              </p:cNvSpPr>
              <p:nvPr/>
            </p:nvSpPr>
            <p:spPr bwMode="auto">
              <a:xfrm>
                <a:off x="2974" y="870"/>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+12</a:t>
                </a:r>
                <a:endParaRPr lang="en-US" sz="2800" b="1">
                  <a:solidFill>
                    <a:srgbClr val="000000"/>
                  </a:solidFill>
                  <a:latin typeface="Times New Roman" pitchFamily="18" charset="0"/>
                </a:endParaRPr>
              </a:p>
            </p:txBody>
          </p:sp>
          <p:sp>
            <p:nvSpPr>
              <p:cNvPr id="174190" name="Rectangle 110"/>
              <p:cNvSpPr>
                <a:spLocks noChangeArrowheads="1"/>
              </p:cNvSpPr>
              <p:nvPr/>
            </p:nvSpPr>
            <p:spPr bwMode="auto">
              <a:xfrm>
                <a:off x="3008" y="949"/>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191" name="Rectangle 111"/>
              <p:cNvSpPr>
                <a:spLocks noChangeArrowheads="1"/>
              </p:cNvSpPr>
              <p:nvPr/>
            </p:nvSpPr>
            <p:spPr bwMode="auto">
              <a:xfrm>
                <a:off x="3375" y="870"/>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+9</a:t>
                </a:r>
                <a:endParaRPr lang="en-US" sz="2800" b="1">
                  <a:solidFill>
                    <a:srgbClr val="000000"/>
                  </a:solidFill>
                  <a:latin typeface="Times New Roman" pitchFamily="18" charset="0"/>
                </a:endParaRPr>
              </a:p>
            </p:txBody>
          </p:sp>
          <p:sp>
            <p:nvSpPr>
              <p:cNvPr id="174192" name="Rectangle 112"/>
              <p:cNvSpPr>
                <a:spLocks noChangeArrowheads="1"/>
              </p:cNvSpPr>
              <p:nvPr/>
            </p:nvSpPr>
            <p:spPr bwMode="auto">
              <a:xfrm>
                <a:off x="3380" y="949"/>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a:t>
                </a:r>
                <a:endParaRPr lang="en-US" sz="2800" b="1">
                  <a:solidFill>
                    <a:srgbClr val="000000"/>
                  </a:solidFill>
                  <a:latin typeface="Times New Roman" pitchFamily="18" charset="0"/>
                </a:endParaRPr>
              </a:p>
            </p:txBody>
          </p:sp>
          <p:sp>
            <p:nvSpPr>
              <p:cNvPr id="174193" name="Rectangle 113"/>
              <p:cNvSpPr>
                <a:spLocks noChangeArrowheads="1"/>
              </p:cNvSpPr>
              <p:nvPr/>
            </p:nvSpPr>
            <p:spPr bwMode="auto">
              <a:xfrm>
                <a:off x="3752" y="870"/>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+12</a:t>
                </a:r>
                <a:endParaRPr lang="en-US" sz="2800" b="1">
                  <a:solidFill>
                    <a:srgbClr val="000000"/>
                  </a:solidFill>
                  <a:latin typeface="Times New Roman" pitchFamily="18" charset="0"/>
                </a:endParaRPr>
              </a:p>
            </p:txBody>
          </p:sp>
          <p:sp>
            <p:nvSpPr>
              <p:cNvPr id="174194" name="Rectangle 114"/>
              <p:cNvSpPr>
                <a:spLocks noChangeArrowheads="1"/>
              </p:cNvSpPr>
              <p:nvPr/>
            </p:nvSpPr>
            <p:spPr bwMode="auto">
              <a:xfrm>
                <a:off x="3786" y="949"/>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195" name="Rectangle 115"/>
              <p:cNvSpPr>
                <a:spLocks noChangeArrowheads="1"/>
              </p:cNvSpPr>
              <p:nvPr/>
            </p:nvSpPr>
            <p:spPr bwMode="auto">
              <a:xfrm>
                <a:off x="4139" y="870"/>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+16</a:t>
                </a:r>
                <a:endParaRPr lang="en-US" sz="2800" b="1">
                  <a:solidFill>
                    <a:srgbClr val="000000"/>
                  </a:solidFill>
                  <a:latin typeface="Times New Roman" pitchFamily="18" charset="0"/>
                </a:endParaRPr>
              </a:p>
            </p:txBody>
          </p:sp>
          <p:sp>
            <p:nvSpPr>
              <p:cNvPr id="174196" name="Rectangle 116"/>
              <p:cNvSpPr>
                <a:spLocks noChangeArrowheads="1"/>
              </p:cNvSpPr>
              <p:nvPr/>
            </p:nvSpPr>
            <p:spPr bwMode="auto">
              <a:xfrm>
                <a:off x="4158" y="949"/>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+8</a:t>
                </a:r>
                <a:endParaRPr lang="en-US" sz="2800" b="1">
                  <a:solidFill>
                    <a:srgbClr val="000000"/>
                  </a:solidFill>
                  <a:latin typeface="Times New Roman" pitchFamily="18" charset="0"/>
                </a:endParaRPr>
              </a:p>
            </p:txBody>
          </p:sp>
          <p:sp>
            <p:nvSpPr>
              <p:cNvPr id="174197" name="Rectangle 117"/>
              <p:cNvSpPr>
                <a:spLocks noChangeArrowheads="1"/>
              </p:cNvSpPr>
              <p:nvPr/>
            </p:nvSpPr>
            <p:spPr bwMode="auto">
              <a:xfrm>
                <a:off x="4384" y="946"/>
                <a:ext cx="576" cy="86"/>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98" name="Line 118"/>
              <p:cNvSpPr>
                <a:spLocks noChangeShapeType="1"/>
              </p:cNvSpPr>
              <p:nvPr/>
            </p:nvSpPr>
            <p:spPr bwMode="auto">
              <a:xfrm>
                <a:off x="2049" y="85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199" name="Line 119"/>
              <p:cNvSpPr>
                <a:spLocks noChangeShapeType="1"/>
              </p:cNvSpPr>
              <p:nvPr/>
            </p:nvSpPr>
            <p:spPr bwMode="auto">
              <a:xfrm>
                <a:off x="2056" y="85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00" name="Line 120"/>
              <p:cNvSpPr>
                <a:spLocks noChangeShapeType="1"/>
              </p:cNvSpPr>
              <p:nvPr/>
            </p:nvSpPr>
            <p:spPr bwMode="auto">
              <a:xfrm>
                <a:off x="2438" y="85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01" name="Line 121"/>
              <p:cNvSpPr>
                <a:spLocks noChangeShapeType="1"/>
              </p:cNvSpPr>
              <p:nvPr/>
            </p:nvSpPr>
            <p:spPr bwMode="auto">
              <a:xfrm>
                <a:off x="2445" y="85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02" name="Line 122"/>
              <p:cNvSpPr>
                <a:spLocks noChangeShapeType="1"/>
              </p:cNvSpPr>
              <p:nvPr/>
            </p:nvSpPr>
            <p:spPr bwMode="auto">
              <a:xfrm>
                <a:off x="2827" y="85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03" name="Line 123"/>
              <p:cNvSpPr>
                <a:spLocks noChangeShapeType="1"/>
              </p:cNvSpPr>
              <p:nvPr/>
            </p:nvSpPr>
            <p:spPr bwMode="auto">
              <a:xfrm>
                <a:off x="2834" y="85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04" name="Line 124"/>
              <p:cNvSpPr>
                <a:spLocks noChangeShapeType="1"/>
              </p:cNvSpPr>
              <p:nvPr/>
            </p:nvSpPr>
            <p:spPr bwMode="auto">
              <a:xfrm>
                <a:off x="3216" y="85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05" name="Line 125"/>
              <p:cNvSpPr>
                <a:spLocks noChangeShapeType="1"/>
              </p:cNvSpPr>
              <p:nvPr/>
            </p:nvSpPr>
            <p:spPr bwMode="auto">
              <a:xfrm>
                <a:off x="3224" y="853"/>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06" name="Line 126"/>
              <p:cNvSpPr>
                <a:spLocks noChangeShapeType="1"/>
              </p:cNvSpPr>
              <p:nvPr/>
            </p:nvSpPr>
            <p:spPr bwMode="auto">
              <a:xfrm>
                <a:off x="3606" y="85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07" name="Line 127"/>
              <p:cNvSpPr>
                <a:spLocks noChangeShapeType="1"/>
              </p:cNvSpPr>
              <p:nvPr/>
            </p:nvSpPr>
            <p:spPr bwMode="auto">
              <a:xfrm>
                <a:off x="3613" y="853"/>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08" name="Line 128"/>
              <p:cNvSpPr>
                <a:spLocks noChangeShapeType="1"/>
              </p:cNvSpPr>
              <p:nvPr/>
            </p:nvSpPr>
            <p:spPr bwMode="auto">
              <a:xfrm>
                <a:off x="3995" y="85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09" name="Line 129"/>
              <p:cNvSpPr>
                <a:spLocks noChangeShapeType="1"/>
              </p:cNvSpPr>
              <p:nvPr/>
            </p:nvSpPr>
            <p:spPr bwMode="auto">
              <a:xfrm>
                <a:off x="4002" y="85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10" name="Line 130"/>
              <p:cNvSpPr>
                <a:spLocks noChangeShapeType="1"/>
              </p:cNvSpPr>
              <p:nvPr/>
            </p:nvSpPr>
            <p:spPr bwMode="auto">
              <a:xfrm>
                <a:off x="4384" y="85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11" name="Rectangle 131"/>
              <p:cNvSpPr>
                <a:spLocks noChangeArrowheads="1"/>
              </p:cNvSpPr>
              <p:nvPr/>
            </p:nvSpPr>
            <p:spPr bwMode="auto">
              <a:xfrm>
                <a:off x="4391" y="853"/>
                <a:ext cx="569"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12" name="Rectangle 132"/>
              <p:cNvSpPr>
                <a:spLocks noChangeArrowheads="1"/>
              </p:cNvSpPr>
              <p:nvPr/>
            </p:nvSpPr>
            <p:spPr bwMode="auto">
              <a:xfrm>
                <a:off x="4960" y="853"/>
                <a:ext cx="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13" name="Line 133"/>
              <p:cNvSpPr>
                <a:spLocks noChangeShapeType="1"/>
              </p:cNvSpPr>
              <p:nvPr/>
            </p:nvSpPr>
            <p:spPr bwMode="auto">
              <a:xfrm>
                <a:off x="2049" y="86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14" name="Line 134"/>
              <p:cNvSpPr>
                <a:spLocks noChangeShapeType="1"/>
              </p:cNvSpPr>
              <p:nvPr/>
            </p:nvSpPr>
            <p:spPr bwMode="auto">
              <a:xfrm>
                <a:off x="2438" y="86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15" name="Line 135"/>
              <p:cNvSpPr>
                <a:spLocks noChangeShapeType="1"/>
              </p:cNvSpPr>
              <p:nvPr/>
            </p:nvSpPr>
            <p:spPr bwMode="auto">
              <a:xfrm>
                <a:off x="2827" y="86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16" name="Line 136"/>
              <p:cNvSpPr>
                <a:spLocks noChangeShapeType="1"/>
              </p:cNvSpPr>
              <p:nvPr/>
            </p:nvSpPr>
            <p:spPr bwMode="auto">
              <a:xfrm>
                <a:off x="3216" y="86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17" name="Line 137"/>
              <p:cNvSpPr>
                <a:spLocks noChangeShapeType="1"/>
              </p:cNvSpPr>
              <p:nvPr/>
            </p:nvSpPr>
            <p:spPr bwMode="auto">
              <a:xfrm>
                <a:off x="3606" y="86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18" name="Line 138"/>
              <p:cNvSpPr>
                <a:spLocks noChangeShapeType="1"/>
              </p:cNvSpPr>
              <p:nvPr/>
            </p:nvSpPr>
            <p:spPr bwMode="auto">
              <a:xfrm>
                <a:off x="3995" y="86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19" name="Line 139"/>
              <p:cNvSpPr>
                <a:spLocks noChangeShapeType="1"/>
              </p:cNvSpPr>
              <p:nvPr/>
            </p:nvSpPr>
            <p:spPr bwMode="auto">
              <a:xfrm>
                <a:off x="4384" y="86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20" name="Rectangle 140"/>
              <p:cNvSpPr>
                <a:spLocks noChangeArrowheads="1"/>
              </p:cNvSpPr>
              <p:nvPr/>
            </p:nvSpPr>
            <p:spPr bwMode="auto">
              <a:xfrm>
                <a:off x="4960" y="860"/>
                <a:ext cx="7" cy="17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21" name="Rectangle 141"/>
              <p:cNvSpPr>
                <a:spLocks noChangeArrowheads="1"/>
              </p:cNvSpPr>
              <p:nvPr/>
            </p:nvSpPr>
            <p:spPr bwMode="auto">
              <a:xfrm>
                <a:off x="2232" y="1071"/>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6</a:t>
                </a:r>
                <a:endParaRPr lang="en-US" sz="2800" b="1">
                  <a:solidFill>
                    <a:srgbClr val="000000"/>
                  </a:solidFill>
                  <a:latin typeface="Times New Roman" pitchFamily="18" charset="0"/>
                </a:endParaRPr>
              </a:p>
            </p:txBody>
          </p:sp>
          <p:sp>
            <p:nvSpPr>
              <p:cNvPr id="174222" name="Rectangle 142"/>
              <p:cNvSpPr>
                <a:spLocks noChangeArrowheads="1"/>
              </p:cNvSpPr>
              <p:nvPr/>
            </p:nvSpPr>
            <p:spPr bwMode="auto">
              <a:xfrm>
                <a:off x="2049" y="1147"/>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23" name="Rectangle 143"/>
              <p:cNvSpPr>
                <a:spLocks noChangeArrowheads="1"/>
              </p:cNvSpPr>
              <p:nvPr/>
            </p:nvSpPr>
            <p:spPr bwMode="auto">
              <a:xfrm>
                <a:off x="2607" y="1071"/>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10</a:t>
                </a:r>
                <a:endParaRPr lang="en-US" sz="2800" b="1">
                  <a:solidFill>
                    <a:srgbClr val="000000"/>
                  </a:solidFill>
                  <a:latin typeface="Times New Roman" pitchFamily="18" charset="0"/>
                </a:endParaRPr>
              </a:p>
            </p:txBody>
          </p:sp>
          <p:sp>
            <p:nvSpPr>
              <p:cNvPr id="174224" name="Rectangle 144"/>
              <p:cNvSpPr>
                <a:spLocks noChangeArrowheads="1"/>
              </p:cNvSpPr>
              <p:nvPr/>
            </p:nvSpPr>
            <p:spPr bwMode="auto">
              <a:xfrm>
                <a:off x="2438" y="1147"/>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25" name="Rectangle 145"/>
              <p:cNvSpPr>
                <a:spLocks noChangeArrowheads="1"/>
              </p:cNvSpPr>
              <p:nvPr/>
            </p:nvSpPr>
            <p:spPr bwMode="auto">
              <a:xfrm>
                <a:off x="2974" y="104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+15</a:t>
                </a:r>
                <a:endParaRPr lang="en-US" sz="2800" b="1">
                  <a:solidFill>
                    <a:srgbClr val="000000"/>
                  </a:solidFill>
                  <a:latin typeface="Times New Roman" pitchFamily="18" charset="0"/>
                </a:endParaRPr>
              </a:p>
            </p:txBody>
          </p:sp>
          <p:sp>
            <p:nvSpPr>
              <p:cNvPr id="174226" name="Rectangle 146"/>
              <p:cNvSpPr>
                <a:spLocks noChangeArrowheads="1"/>
              </p:cNvSpPr>
              <p:nvPr/>
            </p:nvSpPr>
            <p:spPr bwMode="auto">
              <a:xfrm>
                <a:off x="3008" y="1128"/>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227" name="Rectangle 147"/>
              <p:cNvSpPr>
                <a:spLocks noChangeArrowheads="1"/>
              </p:cNvSpPr>
              <p:nvPr/>
            </p:nvSpPr>
            <p:spPr bwMode="auto">
              <a:xfrm>
                <a:off x="3361" y="104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+10</a:t>
                </a:r>
                <a:endParaRPr lang="en-US" sz="2800" b="1">
                  <a:solidFill>
                    <a:srgbClr val="000000"/>
                  </a:solidFill>
                  <a:latin typeface="Times New Roman" pitchFamily="18" charset="0"/>
                </a:endParaRPr>
              </a:p>
            </p:txBody>
          </p:sp>
          <p:sp>
            <p:nvSpPr>
              <p:cNvPr id="174228" name="Rectangle 148"/>
              <p:cNvSpPr>
                <a:spLocks noChangeArrowheads="1"/>
              </p:cNvSpPr>
              <p:nvPr/>
            </p:nvSpPr>
            <p:spPr bwMode="auto">
              <a:xfrm>
                <a:off x="3380" y="1128"/>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a:t>
                </a:r>
                <a:endParaRPr lang="en-US" sz="2800" b="1">
                  <a:solidFill>
                    <a:srgbClr val="000000"/>
                  </a:solidFill>
                  <a:latin typeface="Times New Roman" pitchFamily="18" charset="0"/>
                </a:endParaRPr>
              </a:p>
            </p:txBody>
          </p:sp>
          <p:sp>
            <p:nvSpPr>
              <p:cNvPr id="174229" name="Rectangle 149"/>
              <p:cNvSpPr>
                <a:spLocks noChangeArrowheads="1"/>
              </p:cNvSpPr>
              <p:nvPr/>
            </p:nvSpPr>
            <p:spPr bwMode="auto">
              <a:xfrm>
                <a:off x="3752" y="104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+15</a:t>
                </a:r>
                <a:endParaRPr lang="en-US" sz="2800" b="1">
                  <a:solidFill>
                    <a:srgbClr val="000000"/>
                  </a:solidFill>
                  <a:latin typeface="Times New Roman" pitchFamily="18" charset="0"/>
                </a:endParaRPr>
              </a:p>
            </p:txBody>
          </p:sp>
          <p:sp>
            <p:nvSpPr>
              <p:cNvPr id="174230" name="Rectangle 150"/>
              <p:cNvSpPr>
                <a:spLocks noChangeArrowheads="1"/>
              </p:cNvSpPr>
              <p:nvPr/>
            </p:nvSpPr>
            <p:spPr bwMode="auto">
              <a:xfrm>
                <a:off x="3786" y="1128"/>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231" name="Rectangle 151"/>
              <p:cNvSpPr>
                <a:spLocks noChangeArrowheads="1"/>
              </p:cNvSpPr>
              <p:nvPr/>
            </p:nvSpPr>
            <p:spPr bwMode="auto">
              <a:xfrm>
                <a:off x="4139" y="104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+19</a:t>
                </a:r>
                <a:endParaRPr lang="en-US" sz="2800" b="1">
                  <a:solidFill>
                    <a:srgbClr val="000000"/>
                  </a:solidFill>
                  <a:latin typeface="Times New Roman" pitchFamily="18" charset="0"/>
                </a:endParaRPr>
              </a:p>
            </p:txBody>
          </p:sp>
          <p:sp>
            <p:nvSpPr>
              <p:cNvPr id="174232" name="Rectangle 152"/>
              <p:cNvSpPr>
                <a:spLocks noChangeArrowheads="1"/>
              </p:cNvSpPr>
              <p:nvPr/>
            </p:nvSpPr>
            <p:spPr bwMode="auto">
              <a:xfrm>
                <a:off x="4143" y="112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+10</a:t>
                </a:r>
                <a:endParaRPr lang="en-US" sz="2800" b="1">
                  <a:solidFill>
                    <a:srgbClr val="000000"/>
                  </a:solidFill>
                  <a:latin typeface="Times New Roman" pitchFamily="18" charset="0"/>
                </a:endParaRPr>
              </a:p>
            </p:txBody>
          </p:sp>
          <p:sp>
            <p:nvSpPr>
              <p:cNvPr id="174233" name="Rectangle 153"/>
              <p:cNvSpPr>
                <a:spLocks noChangeArrowheads="1"/>
              </p:cNvSpPr>
              <p:nvPr/>
            </p:nvSpPr>
            <p:spPr bwMode="auto">
              <a:xfrm>
                <a:off x="4384" y="1126"/>
                <a:ext cx="576" cy="86"/>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34" name="Line 154"/>
              <p:cNvSpPr>
                <a:spLocks noChangeShapeType="1"/>
              </p:cNvSpPr>
              <p:nvPr/>
            </p:nvSpPr>
            <p:spPr bwMode="auto">
              <a:xfrm>
                <a:off x="2049" y="103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35" name="Line 155"/>
              <p:cNvSpPr>
                <a:spLocks noChangeShapeType="1"/>
              </p:cNvSpPr>
              <p:nvPr/>
            </p:nvSpPr>
            <p:spPr bwMode="auto">
              <a:xfrm>
                <a:off x="2056" y="103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36" name="Line 156"/>
              <p:cNvSpPr>
                <a:spLocks noChangeShapeType="1"/>
              </p:cNvSpPr>
              <p:nvPr/>
            </p:nvSpPr>
            <p:spPr bwMode="auto">
              <a:xfrm>
                <a:off x="2438" y="103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37" name="Line 157"/>
              <p:cNvSpPr>
                <a:spLocks noChangeShapeType="1"/>
              </p:cNvSpPr>
              <p:nvPr/>
            </p:nvSpPr>
            <p:spPr bwMode="auto">
              <a:xfrm>
                <a:off x="2445" y="103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38" name="Line 158"/>
              <p:cNvSpPr>
                <a:spLocks noChangeShapeType="1"/>
              </p:cNvSpPr>
              <p:nvPr/>
            </p:nvSpPr>
            <p:spPr bwMode="auto">
              <a:xfrm>
                <a:off x="2827" y="103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39" name="Line 159"/>
              <p:cNvSpPr>
                <a:spLocks noChangeShapeType="1"/>
              </p:cNvSpPr>
              <p:nvPr/>
            </p:nvSpPr>
            <p:spPr bwMode="auto">
              <a:xfrm>
                <a:off x="2834" y="103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40" name="Line 160"/>
              <p:cNvSpPr>
                <a:spLocks noChangeShapeType="1"/>
              </p:cNvSpPr>
              <p:nvPr/>
            </p:nvSpPr>
            <p:spPr bwMode="auto">
              <a:xfrm>
                <a:off x="3216" y="103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41" name="Line 161"/>
              <p:cNvSpPr>
                <a:spLocks noChangeShapeType="1"/>
              </p:cNvSpPr>
              <p:nvPr/>
            </p:nvSpPr>
            <p:spPr bwMode="auto">
              <a:xfrm>
                <a:off x="3224" y="1032"/>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42" name="Line 162"/>
              <p:cNvSpPr>
                <a:spLocks noChangeShapeType="1"/>
              </p:cNvSpPr>
              <p:nvPr/>
            </p:nvSpPr>
            <p:spPr bwMode="auto">
              <a:xfrm>
                <a:off x="3606" y="103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43" name="Line 163"/>
              <p:cNvSpPr>
                <a:spLocks noChangeShapeType="1"/>
              </p:cNvSpPr>
              <p:nvPr/>
            </p:nvSpPr>
            <p:spPr bwMode="auto">
              <a:xfrm>
                <a:off x="3613" y="1032"/>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44" name="Line 164"/>
              <p:cNvSpPr>
                <a:spLocks noChangeShapeType="1"/>
              </p:cNvSpPr>
              <p:nvPr/>
            </p:nvSpPr>
            <p:spPr bwMode="auto">
              <a:xfrm>
                <a:off x="3995" y="103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45" name="Line 165"/>
              <p:cNvSpPr>
                <a:spLocks noChangeShapeType="1"/>
              </p:cNvSpPr>
              <p:nvPr/>
            </p:nvSpPr>
            <p:spPr bwMode="auto">
              <a:xfrm>
                <a:off x="4002" y="103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46" name="Line 166"/>
              <p:cNvSpPr>
                <a:spLocks noChangeShapeType="1"/>
              </p:cNvSpPr>
              <p:nvPr/>
            </p:nvSpPr>
            <p:spPr bwMode="auto">
              <a:xfrm>
                <a:off x="4384" y="103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47" name="Rectangle 167"/>
              <p:cNvSpPr>
                <a:spLocks noChangeArrowheads="1"/>
              </p:cNvSpPr>
              <p:nvPr/>
            </p:nvSpPr>
            <p:spPr bwMode="auto">
              <a:xfrm>
                <a:off x="4391" y="1032"/>
                <a:ext cx="569" cy="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48" name="Rectangle 168"/>
              <p:cNvSpPr>
                <a:spLocks noChangeArrowheads="1"/>
              </p:cNvSpPr>
              <p:nvPr/>
            </p:nvSpPr>
            <p:spPr bwMode="auto">
              <a:xfrm>
                <a:off x="4960" y="1032"/>
                <a:ext cx="7" cy="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49" name="Line 169"/>
              <p:cNvSpPr>
                <a:spLocks noChangeShapeType="1"/>
              </p:cNvSpPr>
              <p:nvPr/>
            </p:nvSpPr>
            <p:spPr bwMode="auto">
              <a:xfrm>
                <a:off x="2049" y="104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50" name="Line 170"/>
              <p:cNvSpPr>
                <a:spLocks noChangeShapeType="1"/>
              </p:cNvSpPr>
              <p:nvPr/>
            </p:nvSpPr>
            <p:spPr bwMode="auto">
              <a:xfrm>
                <a:off x="2438" y="104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51" name="Line 171"/>
              <p:cNvSpPr>
                <a:spLocks noChangeShapeType="1"/>
              </p:cNvSpPr>
              <p:nvPr/>
            </p:nvSpPr>
            <p:spPr bwMode="auto">
              <a:xfrm>
                <a:off x="2827" y="104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52" name="Line 172"/>
              <p:cNvSpPr>
                <a:spLocks noChangeShapeType="1"/>
              </p:cNvSpPr>
              <p:nvPr/>
            </p:nvSpPr>
            <p:spPr bwMode="auto">
              <a:xfrm>
                <a:off x="3216" y="104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53" name="Line 173"/>
              <p:cNvSpPr>
                <a:spLocks noChangeShapeType="1"/>
              </p:cNvSpPr>
              <p:nvPr/>
            </p:nvSpPr>
            <p:spPr bwMode="auto">
              <a:xfrm>
                <a:off x="3606" y="104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54" name="Line 174"/>
              <p:cNvSpPr>
                <a:spLocks noChangeShapeType="1"/>
              </p:cNvSpPr>
              <p:nvPr/>
            </p:nvSpPr>
            <p:spPr bwMode="auto">
              <a:xfrm>
                <a:off x="3995" y="104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55" name="Line 175"/>
              <p:cNvSpPr>
                <a:spLocks noChangeShapeType="1"/>
              </p:cNvSpPr>
              <p:nvPr/>
            </p:nvSpPr>
            <p:spPr bwMode="auto">
              <a:xfrm>
                <a:off x="4384" y="104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56" name="Rectangle 176"/>
              <p:cNvSpPr>
                <a:spLocks noChangeArrowheads="1"/>
              </p:cNvSpPr>
              <p:nvPr/>
            </p:nvSpPr>
            <p:spPr bwMode="auto">
              <a:xfrm>
                <a:off x="4960" y="1040"/>
                <a:ext cx="7" cy="17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57" name="Rectangle 177"/>
              <p:cNvSpPr>
                <a:spLocks noChangeArrowheads="1"/>
              </p:cNvSpPr>
              <p:nvPr/>
            </p:nvSpPr>
            <p:spPr bwMode="auto">
              <a:xfrm>
                <a:off x="2218" y="1251"/>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10</a:t>
                </a:r>
                <a:endParaRPr lang="en-US" sz="2800" b="1">
                  <a:solidFill>
                    <a:srgbClr val="000000"/>
                  </a:solidFill>
                  <a:latin typeface="Times New Roman" pitchFamily="18" charset="0"/>
                </a:endParaRPr>
              </a:p>
            </p:txBody>
          </p:sp>
          <p:sp>
            <p:nvSpPr>
              <p:cNvPr id="174258" name="Rectangle 178"/>
              <p:cNvSpPr>
                <a:spLocks noChangeArrowheads="1"/>
              </p:cNvSpPr>
              <p:nvPr/>
            </p:nvSpPr>
            <p:spPr bwMode="auto">
              <a:xfrm>
                <a:off x="2049" y="1327"/>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59" name="Rectangle 179"/>
              <p:cNvSpPr>
                <a:spLocks noChangeArrowheads="1"/>
              </p:cNvSpPr>
              <p:nvPr/>
            </p:nvSpPr>
            <p:spPr bwMode="auto">
              <a:xfrm>
                <a:off x="2607" y="1251"/>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18</a:t>
                </a:r>
                <a:endParaRPr lang="en-US" sz="2800" b="1">
                  <a:solidFill>
                    <a:srgbClr val="000000"/>
                  </a:solidFill>
                  <a:latin typeface="Times New Roman" pitchFamily="18" charset="0"/>
                </a:endParaRPr>
              </a:p>
            </p:txBody>
          </p:sp>
          <p:sp>
            <p:nvSpPr>
              <p:cNvPr id="174260" name="Rectangle 180"/>
              <p:cNvSpPr>
                <a:spLocks noChangeArrowheads="1"/>
              </p:cNvSpPr>
              <p:nvPr/>
            </p:nvSpPr>
            <p:spPr bwMode="auto">
              <a:xfrm>
                <a:off x="2438" y="1327"/>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61" name="Rectangle 181"/>
              <p:cNvSpPr>
                <a:spLocks noChangeArrowheads="1"/>
              </p:cNvSpPr>
              <p:nvPr/>
            </p:nvSpPr>
            <p:spPr bwMode="auto">
              <a:xfrm>
                <a:off x="2974" y="122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+18</a:t>
                </a:r>
                <a:endParaRPr lang="en-US" sz="2800" b="1">
                  <a:solidFill>
                    <a:srgbClr val="000000"/>
                  </a:solidFill>
                  <a:latin typeface="Times New Roman" pitchFamily="18" charset="0"/>
                </a:endParaRPr>
              </a:p>
            </p:txBody>
          </p:sp>
          <p:sp>
            <p:nvSpPr>
              <p:cNvPr id="174262" name="Rectangle 182"/>
              <p:cNvSpPr>
                <a:spLocks noChangeArrowheads="1"/>
              </p:cNvSpPr>
              <p:nvPr/>
            </p:nvSpPr>
            <p:spPr bwMode="auto">
              <a:xfrm>
                <a:off x="3008" y="1308"/>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263" name="Rectangle 183"/>
              <p:cNvSpPr>
                <a:spLocks noChangeArrowheads="1"/>
              </p:cNvSpPr>
              <p:nvPr/>
            </p:nvSpPr>
            <p:spPr bwMode="auto">
              <a:xfrm>
                <a:off x="3361" y="122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+12</a:t>
                </a:r>
                <a:endParaRPr lang="en-US" sz="2800" b="1">
                  <a:solidFill>
                    <a:srgbClr val="000000"/>
                  </a:solidFill>
                  <a:latin typeface="Times New Roman" pitchFamily="18" charset="0"/>
                </a:endParaRPr>
              </a:p>
            </p:txBody>
          </p:sp>
          <p:sp>
            <p:nvSpPr>
              <p:cNvPr id="174264" name="Rectangle 184"/>
              <p:cNvSpPr>
                <a:spLocks noChangeArrowheads="1"/>
              </p:cNvSpPr>
              <p:nvPr/>
            </p:nvSpPr>
            <p:spPr bwMode="auto">
              <a:xfrm>
                <a:off x="3380" y="1308"/>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a:t>
                </a:r>
                <a:endParaRPr lang="en-US" sz="2800" b="1">
                  <a:solidFill>
                    <a:srgbClr val="000000"/>
                  </a:solidFill>
                  <a:latin typeface="Times New Roman" pitchFamily="18" charset="0"/>
                </a:endParaRPr>
              </a:p>
            </p:txBody>
          </p:sp>
          <p:sp>
            <p:nvSpPr>
              <p:cNvPr id="174265" name="Rectangle 185"/>
              <p:cNvSpPr>
                <a:spLocks noChangeArrowheads="1"/>
              </p:cNvSpPr>
              <p:nvPr/>
            </p:nvSpPr>
            <p:spPr bwMode="auto">
              <a:xfrm>
                <a:off x="3752" y="122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+18</a:t>
                </a:r>
                <a:endParaRPr lang="en-US" sz="2800" b="1">
                  <a:solidFill>
                    <a:srgbClr val="000000"/>
                  </a:solidFill>
                  <a:latin typeface="Times New Roman" pitchFamily="18" charset="0"/>
                </a:endParaRPr>
              </a:p>
            </p:txBody>
          </p:sp>
          <p:sp>
            <p:nvSpPr>
              <p:cNvPr id="174266" name="Rectangle 186"/>
              <p:cNvSpPr>
                <a:spLocks noChangeArrowheads="1"/>
              </p:cNvSpPr>
              <p:nvPr/>
            </p:nvSpPr>
            <p:spPr bwMode="auto">
              <a:xfrm>
                <a:off x="3786" y="1308"/>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267" name="Rectangle 187"/>
              <p:cNvSpPr>
                <a:spLocks noChangeArrowheads="1"/>
              </p:cNvSpPr>
              <p:nvPr/>
            </p:nvSpPr>
            <p:spPr bwMode="auto">
              <a:xfrm>
                <a:off x="4139" y="122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+23</a:t>
                </a:r>
                <a:endParaRPr lang="en-US" sz="2800" b="1">
                  <a:solidFill>
                    <a:srgbClr val="000000"/>
                  </a:solidFill>
                  <a:latin typeface="Times New Roman" pitchFamily="18" charset="0"/>
                </a:endParaRPr>
              </a:p>
            </p:txBody>
          </p:sp>
          <p:sp>
            <p:nvSpPr>
              <p:cNvPr id="174268" name="Rectangle 188"/>
              <p:cNvSpPr>
                <a:spLocks noChangeArrowheads="1"/>
              </p:cNvSpPr>
              <p:nvPr/>
            </p:nvSpPr>
            <p:spPr bwMode="auto">
              <a:xfrm>
                <a:off x="4143" y="130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+12</a:t>
                </a:r>
                <a:endParaRPr lang="en-US" sz="2800" b="1">
                  <a:solidFill>
                    <a:srgbClr val="000000"/>
                  </a:solidFill>
                  <a:latin typeface="Times New Roman" pitchFamily="18" charset="0"/>
                </a:endParaRPr>
              </a:p>
            </p:txBody>
          </p:sp>
          <p:sp>
            <p:nvSpPr>
              <p:cNvPr id="174269" name="Rectangle 189"/>
              <p:cNvSpPr>
                <a:spLocks noChangeArrowheads="1"/>
              </p:cNvSpPr>
              <p:nvPr/>
            </p:nvSpPr>
            <p:spPr bwMode="auto">
              <a:xfrm>
                <a:off x="4384" y="1305"/>
                <a:ext cx="576" cy="8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70" name="Line 190"/>
              <p:cNvSpPr>
                <a:spLocks noChangeShapeType="1"/>
              </p:cNvSpPr>
              <p:nvPr/>
            </p:nvSpPr>
            <p:spPr bwMode="auto">
              <a:xfrm>
                <a:off x="2049" y="121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71" name="Line 191"/>
              <p:cNvSpPr>
                <a:spLocks noChangeShapeType="1"/>
              </p:cNvSpPr>
              <p:nvPr/>
            </p:nvSpPr>
            <p:spPr bwMode="auto">
              <a:xfrm>
                <a:off x="2056" y="121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72" name="Line 192"/>
              <p:cNvSpPr>
                <a:spLocks noChangeShapeType="1"/>
              </p:cNvSpPr>
              <p:nvPr/>
            </p:nvSpPr>
            <p:spPr bwMode="auto">
              <a:xfrm>
                <a:off x="2438" y="121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73" name="Line 193"/>
              <p:cNvSpPr>
                <a:spLocks noChangeShapeType="1"/>
              </p:cNvSpPr>
              <p:nvPr/>
            </p:nvSpPr>
            <p:spPr bwMode="auto">
              <a:xfrm>
                <a:off x="2445" y="121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74" name="Line 194"/>
              <p:cNvSpPr>
                <a:spLocks noChangeShapeType="1"/>
              </p:cNvSpPr>
              <p:nvPr/>
            </p:nvSpPr>
            <p:spPr bwMode="auto">
              <a:xfrm>
                <a:off x="2827" y="121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75" name="Line 195"/>
              <p:cNvSpPr>
                <a:spLocks noChangeShapeType="1"/>
              </p:cNvSpPr>
              <p:nvPr/>
            </p:nvSpPr>
            <p:spPr bwMode="auto">
              <a:xfrm>
                <a:off x="2834" y="121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76" name="Line 196"/>
              <p:cNvSpPr>
                <a:spLocks noChangeShapeType="1"/>
              </p:cNvSpPr>
              <p:nvPr/>
            </p:nvSpPr>
            <p:spPr bwMode="auto">
              <a:xfrm>
                <a:off x="3216" y="121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77" name="Line 197"/>
              <p:cNvSpPr>
                <a:spLocks noChangeShapeType="1"/>
              </p:cNvSpPr>
              <p:nvPr/>
            </p:nvSpPr>
            <p:spPr bwMode="auto">
              <a:xfrm>
                <a:off x="3224" y="1212"/>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78" name="Line 198"/>
              <p:cNvSpPr>
                <a:spLocks noChangeShapeType="1"/>
              </p:cNvSpPr>
              <p:nvPr/>
            </p:nvSpPr>
            <p:spPr bwMode="auto">
              <a:xfrm>
                <a:off x="3606" y="121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79" name="Line 199"/>
              <p:cNvSpPr>
                <a:spLocks noChangeShapeType="1"/>
              </p:cNvSpPr>
              <p:nvPr/>
            </p:nvSpPr>
            <p:spPr bwMode="auto">
              <a:xfrm>
                <a:off x="3613" y="1212"/>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80" name="Line 200"/>
              <p:cNvSpPr>
                <a:spLocks noChangeShapeType="1"/>
              </p:cNvSpPr>
              <p:nvPr/>
            </p:nvSpPr>
            <p:spPr bwMode="auto">
              <a:xfrm>
                <a:off x="3995" y="121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81" name="Line 201"/>
              <p:cNvSpPr>
                <a:spLocks noChangeShapeType="1"/>
              </p:cNvSpPr>
              <p:nvPr/>
            </p:nvSpPr>
            <p:spPr bwMode="auto">
              <a:xfrm>
                <a:off x="4002" y="121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82" name="Line 202"/>
              <p:cNvSpPr>
                <a:spLocks noChangeShapeType="1"/>
              </p:cNvSpPr>
              <p:nvPr/>
            </p:nvSpPr>
            <p:spPr bwMode="auto">
              <a:xfrm>
                <a:off x="4384" y="121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83" name="Rectangle 203"/>
              <p:cNvSpPr>
                <a:spLocks noChangeArrowheads="1"/>
              </p:cNvSpPr>
              <p:nvPr/>
            </p:nvSpPr>
            <p:spPr bwMode="auto">
              <a:xfrm>
                <a:off x="4391" y="1212"/>
                <a:ext cx="569"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84" name="Rectangle 204"/>
              <p:cNvSpPr>
                <a:spLocks noChangeArrowheads="1"/>
              </p:cNvSpPr>
              <p:nvPr/>
            </p:nvSpPr>
            <p:spPr bwMode="auto">
              <a:xfrm>
                <a:off x="4960" y="1212"/>
                <a:ext cx="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85" name="Line 205"/>
              <p:cNvSpPr>
                <a:spLocks noChangeShapeType="1"/>
              </p:cNvSpPr>
              <p:nvPr/>
            </p:nvSpPr>
            <p:spPr bwMode="auto">
              <a:xfrm>
                <a:off x="2049" y="121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86" name="Line 206"/>
              <p:cNvSpPr>
                <a:spLocks noChangeShapeType="1"/>
              </p:cNvSpPr>
              <p:nvPr/>
            </p:nvSpPr>
            <p:spPr bwMode="auto">
              <a:xfrm>
                <a:off x="2438" y="121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87" name="Line 207"/>
              <p:cNvSpPr>
                <a:spLocks noChangeShapeType="1"/>
              </p:cNvSpPr>
              <p:nvPr/>
            </p:nvSpPr>
            <p:spPr bwMode="auto">
              <a:xfrm>
                <a:off x="2827" y="121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88" name="Line 208"/>
              <p:cNvSpPr>
                <a:spLocks noChangeShapeType="1"/>
              </p:cNvSpPr>
              <p:nvPr/>
            </p:nvSpPr>
            <p:spPr bwMode="auto">
              <a:xfrm>
                <a:off x="3216" y="121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89" name="Line 209"/>
              <p:cNvSpPr>
                <a:spLocks noChangeShapeType="1"/>
              </p:cNvSpPr>
              <p:nvPr/>
            </p:nvSpPr>
            <p:spPr bwMode="auto">
              <a:xfrm>
                <a:off x="3606" y="121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90" name="Line 210"/>
              <p:cNvSpPr>
                <a:spLocks noChangeShapeType="1"/>
              </p:cNvSpPr>
              <p:nvPr/>
            </p:nvSpPr>
            <p:spPr bwMode="auto">
              <a:xfrm>
                <a:off x="3995" y="121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91" name="Line 211"/>
              <p:cNvSpPr>
                <a:spLocks noChangeShapeType="1"/>
              </p:cNvSpPr>
              <p:nvPr/>
            </p:nvSpPr>
            <p:spPr bwMode="auto">
              <a:xfrm>
                <a:off x="4384" y="121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grpSp>
          <p:nvGrpSpPr>
            <p:cNvPr id="4" name="Group 212"/>
            <p:cNvGrpSpPr>
              <a:grpSpLocks/>
            </p:cNvGrpSpPr>
            <p:nvPr/>
          </p:nvGrpSpPr>
          <p:grpSpPr bwMode="auto">
            <a:xfrm>
              <a:off x="3168" y="1183"/>
              <a:ext cx="2918" cy="1340"/>
              <a:chOff x="2049" y="1219"/>
              <a:chExt cx="2918" cy="1340"/>
            </a:xfrm>
          </p:grpSpPr>
          <p:sp>
            <p:nvSpPr>
              <p:cNvPr id="174293" name="Rectangle 213"/>
              <p:cNvSpPr>
                <a:spLocks noChangeArrowheads="1"/>
              </p:cNvSpPr>
              <p:nvPr/>
            </p:nvSpPr>
            <p:spPr bwMode="auto">
              <a:xfrm>
                <a:off x="4960" y="1219"/>
                <a:ext cx="7" cy="173"/>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94" name="Rectangle 214"/>
              <p:cNvSpPr>
                <a:spLocks noChangeArrowheads="1"/>
              </p:cNvSpPr>
              <p:nvPr/>
            </p:nvSpPr>
            <p:spPr bwMode="auto">
              <a:xfrm>
                <a:off x="2218" y="1430"/>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18</a:t>
                </a:r>
                <a:endParaRPr lang="en-US" sz="2800" b="1">
                  <a:solidFill>
                    <a:srgbClr val="000000"/>
                  </a:solidFill>
                  <a:latin typeface="Times New Roman" pitchFamily="18" charset="0"/>
                </a:endParaRPr>
              </a:p>
            </p:txBody>
          </p:sp>
          <p:sp>
            <p:nvSpPr>
              <p:cNvPr id="174295" name="Rectangle 215"/>
              <p:cNvSpPr>
                <a:spLocks noChangeArrowheads="1"/>
              </p:cNvSpPr>
              <p:nvPr/>
            </p:nvSpPr>
            <p:spPr bwMode="auto">
              <a:xfrm>
                <a:off x="2049" y="1506"/>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96" name="Rectangle 216"/>
              <p:cNvSpPr>
                <a:spLocks noChangeArrowheads="1"/>
              </p:cNvSpPr>
              <p:nvPr/>
            </p:nvSpPr>
            <p:spPr bwMode="auto">
              <a:xfrm>
                <a:off x="2607" y="1430"/>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30</a:t>
                </a:r>
                <a:endParaRPr lang="en-US" sz="2800" b="1">
                  <a:solidFill>
                    <a:srgbClr val="000000"/>
                  </a:solidFill>
                  <a:latin typeface="Times New Roman" pitchFamily="18" charset="0"/>
                </a:endParaRPr>
              </a:p>
            </p:txBody>
          </p:sp>
          <p:sp>
            <p:nvSpPr>
              <p:cNvPr id="174297" name="Rectangle 217"/>
              <p:cNvSpPr>
                <a:spLocks noChangeArrowheads="1"/>
              </p:cNvSpPr>
              <p:nvPr/>
            </p:nvSpPr>
            <p:spPr bwMode="auto">
              <a:xfrm>
                <a:off x="2438" y="1506"/>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298" name="Rectangle 218"/>
              <p:cNvSpPr>
                <a:spLocks noChangeArrowheads="1"/>
              </p:cNvSpPr>
              <p:nvPr/>
            </p:nvSpPr>
            <p:spPr bwMode="auto">
              <a:xfrm>
                <a:off x="2974" y="140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+21</a:t>
                </a:r>
                <a:endParaRPr lang="en-US" sz="2800" b="1">
                  <a:solidFill>
                    <a:srgbClr val="000000"/>
                  </a:solidFill>
                  <a:latin typeface="Times New Roman" pitchFamily="18" charset="0"/>
                </a:endParaRPr>
              </a:p>
            </p:txBody>
          </p:sp>
          <p:sp>
            <p:nvSpPr>
              <p:cNvPr id="174299" name="Rectangle 219"/>
              <p:cNvSpPr>
                <a:spLocks noChangeArrowheads="1"/>
              </p:cNvSpPr>
              <p:nvPr/>
            </p:nvSpPr>
            <p:spPr bwMode="auto">
              <a:xfrm>
                <a:off x="3008" y="1488"/>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300" name="Rectangle 220"/>
              <p:cNvSpPr>
                <a:spLocks noChangeArrowheads="1"/>
              </p:cNvSpPr>
              <p:nvPr/>
            </p:nvSpPr>
            <p:spPr bwMode="auto">
              <a:xfrm>
                <a:off x="3361" y="140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+15</a:t>
                </a:r>
                <a:endParaRPr lang="en-US" sz="2800" b="1">
                  <a:solidFill>
                    <a:srgbClr val="000000"/>
                  </a:solidFill>
                  <a:latin typeface="Times New Roman" pitchFamily="18" charset="0"/>
                </a:endParaRPr>
              </a:p>
            </p:txBody>
          </p:sp>
          <p:sp>
            <p:nvSpPr>
              <p:cNvPr id="174301" name="Rectangle 221"/>
              <p:cNvSpPr>
                <a:spLocks noChangeArrowheads="1"/>
              </p:cNvSpPr>
              <p:nvPr/>
            </p:nvSpPr>
            <p:spPr bwMode="auto">
              <a:xfrm>
                <a:off x="3380" y="1488"/>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a:t>
                </a:r>
                <a:endParaRPr lang="en-US" sz="2800" b="1">
                  <a:solidFill>
                    <a:srgbClr val="000000"/>
                  </a:solidFill>
                  <a:latin typeface="Times New Roman" pitchFamily="18" charset="0"/>
                </a:endParaRPr>
              </a:p>
            </p:txBody>
          </p:sp>
          <p:sp>
            <p:nvSpPr>
              <p:cNvPr id="174302" name="Rectangle 222"/>
              <p:cNvSpPr>
                <a:spLocks noChangeArrowheads="1"/>
              </p:cNvSpPr>
              <p:nvPr/>
            </p:nvSpPr>
            <p:spPr bwMode="auto">
              <a:xfrm>
                <a:off x="3752" y="140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+21</a:t>
                </a:r>
                <a:endParaRPr lang="en-US" sz="2800" b="1">
                  <a:solidFill>
                    <a:srgbClr val="000000"/>
                  </a:solidFill>
                  <a:latin typeface="Times New Roman" pitchFamily="18" charset="0"/>
                </a:endParaRPr>
              </a:p>
            </p:txBody>
          </p:sp>
          <p:sp>
            <p:nvSpPr>
              <p:cNvPr id="174303" name="Rectangle 223"/>
              <p:cNvSpPr>
                <a:spLocks noChangeArrowheads="1"/>
              </p:cNvSpPr>
              <p:nvPr/>
            </p:nvSpPr>
            <p:spPr bwMode="auto">
              <a:xfrm>
                <a:off x="3786" y="1488"/>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304" name="Rectangle 224"/>
              <p:cNvSpPr>
                <a:spLocks noChangeArrowheads="1"/>
              </p:cNvSpPr>
              <p:nvPr/>
            </p:nvSpPr>
            <p:spPr bwMode="auto">
              <a:xfrm>
                <a:off x="4139" y="140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+23</a:t>
                </a:r>
                <a:endParaRPr lang="en-US" sz="2800" b="1">
                  <a:solidFill>
                    <a:srgbClr val="000000"/>
                  </a:solidFill>
                  <a:latin typeface="Times New Roman" pitchFamily="18" charset="0"/>
                </a:endParaRPr>
              </a:p>
            </p:txBody>
          </p:sp>
          <p:sp>
            <p:nvSpPr>
              <p:cNvPr id="174305" name="Rectangle 225"/>
              <p:cNvSpPr>
                <a:spLocks noChangeArrowheads="1"/>
              </p:cNvSpPr>
              <p:nvPr/>
            </p:nvSpPr>
            <p:spPr bwMode="auto">
              <a:xfrm>
                <a:off x="4143" y="148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+15</a:t>
                </a:r>
                <a:endParaRPr lang="en-US" sz="2800" b="1">
                  <a:solidFill>
                    <a:srgbClr val="000000"/>
                  </a:solidFill>
                  <a:latin typeface="Times New Roman" pitchFamily="18" charset="0"/>
                </a:endParaRPr>
              </a:p>
            </p:txBody>
          </p:sp>
          <p:sp>
            <p:nvSpPr>
              <p:cNvPr id="174306" name="Rectangle 226"/>
              <p:cNvSpPr>
                <a:spLocks noChangeArrowheads="1"/>
              </p:cNvSpPr>
              <p:nvPr/>
            </p:nvSpPr>
            <p:spPr bwMode="auto">
              <a:xfrm>
                <a:off x="4384" y="1485"/>
                <a:ext cx="576" cy="86"/>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07" name="Line 227"/>
              <p:cNvSpPr>
                <a:spLocks noChangeShapeType="1"/>
              </p:cNvSpPr>
              <p:nvPr/>
            </p:nvSpPr>
            <p:spPr bwMode="auto">
              <a:xfrm>
                <a:off x="2049" y="139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08" name="Line 228"/>
              <p:cNvSpPr>
                <a:spLocks noChangeShapeType="1"/>
              </p:cNvSpPr>
              <p:nvPr/>
            </p:nvSpPr>
            <p:spPr bwMode="auto">
              <a:xfrm>
                <a:off x="2056" y="139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09" name="Line 229"/>
              <p:cNvSpPr>
                <a:spLocks noChangeShapeType="1"/>
              </p:cNvSpPr>
              <p:nvPr/>
            </p:nvSpPr>
            <p:spPr bwMode="auto">
              <a:xfrm>
                <a:off x="2438" y="139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10" name="Line 230"/>
              <p:cNvSpPr>
                <a:spLocks noChangeShapeType="1"/>
              </p:cNvSpPr>
              <p:nvPr/>
            </p:nvSpPr>
            <p:spPr bwMode="auto">
              <a:xfrm>
                <a:off x="2445" y="139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11" name="Line 231"/>
              <p:cNvSpPr>
                <a:spLocks noChangeShapeType="1"/>
              </p:cNvSpPr>
              <p:nvPr/>
            </p:nvSpPr>
            <p:spPr bwMode="auto">
              <a:xfrm>
                <a:off x="2827" y="139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12" name="Line 232"/>
              <p:cNvSpPr>
                <a:spLocks noChangeShapeType="1"/>
              </p:cNvSpPr>
              <p:nvPr/>
            </p:nvSpPr>
            <p:spPr bwMode="auto">
              <a:xfrm>
                <a:off x="2834" y="139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13" name="Line 233"/>
              <p:cNvSpPr>
                <a:spLocks noChangeShapeType="1"/>
              </p:cNvSpPr>
              <p:nvPr/>
            </p:nvSpPr>
            <p:spPr bwMode="auto">
              <a:xfrm>
                <a:off x="3216" y="139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14" name="Line 234"/>
              <p:cNvSpPr>
                <a:spLocks noChangeShapeType="1"/>
              </p:cNvSpPr>
              <p:nvPr/>
            </p:nvSpPr>
            <p:spPr bwMode="auto">
              <a:xfrm>
                <a:off x="3224" y="1392"/>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15" name="Line 235"/>
              <p:cNvSpPr>
                <a:spLocks noChangeShapeType="1"/>
              </p:cNvSpPr>
              <p:nvPr/>
            </p:nvSpPr>
            <p:spPr bwMode="auto">
              <a:xfrm>
                <a:off x="3606" y="139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16" name="Line 236"/>
              <p:cNvSpPr>
                <a:spLocks noChangeShapeType="1"/>
              </p:cNvSpPr>
              <p:nvPr/>
            </p:nvSpPr>
            <p:spPr bwMode="auto">
              <a:xfrm>
                <a:off x="3613" y="1392"/>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17" name="Line 237"/>
              <p:cNvSpPr>
                <a:spLocks noChangeShapeType="1"/>
              </p:cNvSpPr>
              <p:nvPr/>
            </p:nvSpPr>
            <p:spPr bwMode="auto">
              <a:xfrm>
                <a:off x="3995" y="139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18" name="Line 238"/>
              <p:cNvSpPr>
                <a:spLocks noChangeShapeType="1"/>
              </p:cNvSpPr>
              <p:nvPr/>
            </p:nvSpPr>
            <p:spPr bwMode="auto">
              <a:xfrm>
                <a:off x="4002" y="139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19" name="Line 239"/>
              <p:cNvSpPr>
                <a:spLocks noChangeShapeType="1"/>
              </p:cNvSpPr>
              <p:nvPr/>
            </p:nvSpPr>
            <p:spPr bwMode="auto">
              <a:xfrm>
                <a:off x="4384" y="139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20" name="Rectangle 240"/>
              <p:cNvSpPr>
                <a:spLocks noChangeArrowheads="1"/>
              </p:cNvSpPr>
              <p:nvPr/>
            </p:nvSpPr>
            <p:spPr bwMode="auto">
              <a:xfrm>
                <a:off x="4391" y="1392"/>
                <a:ext cx="569"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21" name="Rectangle 241"/>
              <p:cNvSpPr>
                <a:spLocks noChangeArrowheads="1"/>
              </p:cNvSpPr>
              <p:nvPr/>
            </p:nvSpPr>
            <p:spPr bwMode="auto">
              <a:xfrm>
                <a:off x="4960" y="1392"/>
                <a:ext cx="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22" name="Line 242"/>
              <p:cNvSpPr>
                <a:spLocks noChangeShapeType="1"/>
              </p:cNvSpPr>
              <p:nvPr/>
            </p:nvSpPr>
            <p:spPr bwMode="auto">
              <a:xfrm>
                <a:off x="2049" y="139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23" name="Line 243"/>
              <p:cNvSpPr>
                <a:spLocks noChangeShapeType="1"/>
              </p:cNvSpPr>
              <p:nvPr/>
            </p:nvSpPr>
            <p:spPr bwMode="auto">
              <a:xfrm>
                <a:off x="2438" y="139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24" name="Line 244"/>
              <p:cNvSpPr>
                <a:spLocks noChangeShapeType="1"/>
              </p:cNvSpPr>
              <p:nvPr/>
            </p:nvSpPr>
            <p:spPr bwMode="auto">
              <a:xfrm>
                <a:off x="2827" y="139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25" name="Line 245"/>
              <p:cNvSpPr>
                <a:spLocks noChangeShapeType="1"/>
              </p:cNvSpPr>
              <p:nvPr/>
            </p:nvSpPr>
            <p:spPr bwMode="auto">
              <a:xfrm>
                <a:off x="3216" y="139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26" name="Line 246"/>
              <p:cNvSpPr>
                <a:spLocks noChangeShapeType="1"/>
              </p:cNvSpPr>
              <p:nvPr/>
            </p:nvSpPr>
            <p:spPr bwMode="auto">
              <a:xfrm>
                <a:off x="3606" y="139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27" name="Line 247"/>
              <p:cNvSpPr>
                <a:spLocks noChangeShapeType="1"/>
              </p:cNvSpPr>
              <p:nvPr/>
            </p:nvSpPr>
            <p:spPr bwMode="auto">
              <a:xfrm>
                <a:off x="3995" y="139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28" name="Line 248"/>
              <p:cNvSpPr>
                <a:spLocks noChangeShapeType="1"/>
              </p:cNvSpPr>
              <p:nvPr/>
            </p:nvSpPr>
            <p:spPr bwMode="auto">
              <a:xfrm>
                <a:off x="4384" y="139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29" name="Rectangle 249"/>
              <p:cNvSpPr>
                <a:spLocks noChangeArrowheads="1"/>
              </p:cNvSpPr>
              <p:nvPr/>
            </p:nvSpPr>
            <p:spPr bwMode="auto">
              <a:xfrm>
                <a:off x="4960" y="1399"/>
                <a:ext cx="7" cy="17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30" name="Rectangle 250"/>
              <p:cNvSpPr>
                <a:spLocks noChangeArrowheads="1"/>
              </p:cNvSpPr>
              <p:nvPr/>
            </p:nvSpPr>
            <p:spPr bwMode="auto">
              <a:xfrm>
                <a:off x="2218" y="1610"/>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30</a:t>
                </a:r>
                <a:endParaRPr lang="en-US" sz="2800" b="1">
                  <a:solidFill>
                    <a:srgbClr val="000000"/>
                  </a:solidFill>
                  <a:latin typeface="Times New Roman" pitchFamily="18" charset="0"/>
                </a:endParaRPr>
              </a:p>
            </p:txBody>
          </p:sp>
          <p:sp>
            <p:nvSpPr>
              <p:cNvPr id="174331" name="Rectangle 251"/>
              <p:cNvSpPr>
                <a:spLocks noChangeArrowheads="1"/>
              </p:cNvSpPr>
              <p:nvPr/>
            </p:nvSpPr>
            <p:spPr bwMode="auto">
              <a:xfrm>
                <a:off x="2049" y="1686"/>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32" name="Rectangle 252"/>
              <p:cNvSpPr>
                <a:spLocks noChangeArrowheads="1"/>
              </p:cNvSpPr>
              <p:nvPr/>
            </p:nvSpPr>
            <p:spPr bwMode="auto">
              <a:xfrm>
                <a:off x="2607" y="1610"/>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40</a:t>
                </a:r>
                <a:endParaRPr lang="en-US" sz="2800" b="1">
                  <a:solidFill>
                    <a:srgbClr val="000000"/>
                  </a:solidFill>
                  <a:latin typeface="Times New Roman" pitchFamily="18" charset="0"/>
                </a:endParaRPr>
              </a:p>
            </p:txBody>
          </p:sp>
          <p:sp>
            <p:nvSpPr>
              <p:cNvPr id="174333" name="Rectangle 253"/>
              <p:cNvSpPr>
                <a:spLocks noChangeArrowheads="1"/>
              </p:cNvSpPr>
              <p:nvPr/>
            </p:nvSpPr>
            <p:spPr bwMode="auto">
              <a:xfrm>
                <a:off x="2438" y="1686"/>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34" name="Rectangle 254"/>
              <p:cNvSpPr>
                <a:spLocks noChangeArrowheads="1"/>
              </p:cNvSpPr>
              <p:nvPr/>
            </p:nvSpPr>
            <p:spPr bwMode="auto">
              <a:xfrm>
                <a:off x="2974" y="1667"/>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+25</a:t>
                </a:r>
                <a:endParaRPr lang="en-US" sz="2800" b="1">
                  <a:solidFill>
                    <a:srgbClr val="000000"/>
                  </a:solidFill>
                  <a:latin typeface="Times New Roman" pitchFamily="18" charset="0"/>
                </a:endParaRPr>
              </a:p>
            </p:txBody>
          </p:sp>
          <p:sp>
            <p:nvSpPr>
              <p:cNvPr id="174335" name="Rectangle 255"/>
              <p:cNvSpPr>
                <a:spLocks noChangeArrowheads="1"/>
              </p:cNvSpPr>
              <p:nvPr/>
            </p:nvSpPr>
            <p:spPr bwMode="auto">
              <a:xfrm>
                <a:off x="3361" y="1667"/>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+18</a:t>
                </a:r>
                <a:endParaRPr lang="en-US" sz="2800" b="1">
                  <a:solidFill>
                    <a:srgbClr val="000000"/>
                  </a:solidFill>
                  <a:latin typeface="Times New Roman" pitchFamily="18" charset="0"/>
                </a:endParaRPr>
              </a:p>
            </p:txBody>
          </p:sp>
          <p:sp>
            <p:nvSpPr>
              <p:cNvPr id="174336" name="Rectangle 256"/>
              <p:cNvSpPr>
                <a:spLocks noChangeArrowheads="1"/>
              </p:cNvSpPr>
              <p:nvPr/>
            </p:nvSpPr>
            <p:spPr bwMode="auto">
              <a:xfrm>
                <a:off x="3776" y="1667"/>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25</a:t>
                </a:r>
                <a:endParaRPr lang="en-US" sz="2800" b="1">
                  <a:solidFill>
                    <a:srgbClr val="000000"/>
                  </a:solidFill>
                  <a:latin typeface="Times New Roman" pitchFamily="18" charset="0"/>
                </a:endParaRPr>
              </a:p>
            </p:txBody>
          </p:sp>
          <p:sp>
            <p:nvSpPr>
              <p:cNvPr id="174337" name="Rectangle 257"/>
              <p:cNvSpPr>
                <a:spLocks noChangeArrowheads="1"/>
              </p:cNvSpPr>
              <p:nvPr/>
            </p:nvSpPr>
            <p:spPr bwMode="auto">
              <a:xfrm>
                <a:off x="4144" y="1667"/>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+33</a:t>
                </a:r>
                <a:endParaRPr lang="en-US" sz="2800" b="1">
                  <a:solidFill>
                    <a:srgbClr val="000000"/>
                  </a:solidFill>
                  <a:latin typeface="Times New Roman" pitchFamily="18" charset="0"/>
                </a:endParaRPr>
              </a:p>
            </p:txBody>
          </p:sp>
          <p:sp>
            <p:nvSpPr>
              <p:cNvPr id="174338" name="Rectangle 258"/>
              <p:cNvSpPr>
                <a:spLocks noChangeArrowheads="1"/>
              </p:cNvSpPr>
              <p:nvPr/>
            </p:nvSpPr>
            <p:spPr bwMode="auto">
              <a:xfrm>
                <a:off x="4384" y="1664"/>
                <a:ext cx="576" cy="8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39" name="Line 259"/>
              <p:cNvSpPr>
                <a:spLocks noChangeShapeType="1"/>
              </p:cNvSpPr>
              <p:nvPr/>
            </p:nvSpPr>
            <p:spPr bwMode="auto">
              <a:xfrm>
                <a:off x="2049" y="157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40" name="Line 260"/>
              <p:cNvSpPr>
                <a:spLocks noChangeShapeType="1"/>
              </p:cNvSpPr>
              <p:nvPr/>
            </p:nvSpPr>
            <p:spPr bwMode="auto">
              <a:xfrm>
                <a:off x="2056" y="1571"/>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41" name="Line 261"/>
              <p:cNvSpPr>
                <a:spLocks noChangeShapeType="1"/>
              </p:cNvSpPr>
              <p:nvPr/>
            </p:nvSpPr>
            <p:spPr bwMode="auto">
              <a:xfrm>
                <a:off x="2438" y="157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42" name="Line 262"/>
              <p:cNvSpPr>
                <a:spLocks noChangeShapeType="1"/>
              </p:cNvSpPr>
              <p:nvPr/>
            </p:nvSpPr>
            <p:spPr bwMode="auto">
              <a:xfrm>
                <a:off x="2445" y="1571"/>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43" name="Line 263"/>
              <p:cNvSpPr>
                <a:spLocks noChangeShapeType="1"/>
              </p:cNvSpPr>
              <p:nvPr/>
            </p:nvSpPr>
            <p:spPr bwMode="auto">
              <a:xfrm>
                <a:off x="2827" y="157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44" name="Line 264"/>
              <p:cNvSpPr>
                <a:spLocks noChangeShapeType="1"/>
              </p:cNvSpPr>
              <p:nvPr/>
            </p:nvSpPr>
            <p:spPr bwMode="auto">
              <a:xfrm>
                <a:off x="2834" y="1571"/>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45" name="Line 265"/>
              <p:cNvSpPr>
                <a:spLocks noChangeShapeType="1"/>
              </p:cNvSpPr>
              <p:nvPr/>
            </p:nvSpPr>
            <p:spPr bwMode="auto">
              <a:xfrm>
                <a:off x="3216" y="157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46" name="Line 266"/>
              <p:cNvSpPr>
                <a:spLocks noChangeShapeType="1"/>
              </p:cNvSpPr>
              <p:nvPr/>
            </p:nvSpPr>
            <p:spPr bwMode="auto">
              <a:xfrm>
                <a:off x="3224" y="1571"/>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47" name="Line 267"/>
              <p:cNvSpPr>
                <a:spLocks noChangeShapeType="1"/>
              </p:cNvSpPr>
              <p:nvPr/>
            </p:nvSpPr>
            <p:spPr bwMode="auto">
              <a:xfrm>
                <a:off x="3606" y="157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48" name="Line 268"/>
              <p:cNvSpPr>
                <a:spLocks noChangeShapeType="1"/>
              </p:cNvSpPr>
              <p:nvPr/>
            </p:nvSpPr>
            <p:spPr bwMode="auto">
              <a:xfrm>
                <a:off x="3613" y="1571"/>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49" name="Line 269"/>
              <p:cNvSpPr>
                <a:spLocks noChangeShapeType="1"/>
              </p:cNvSpPr>
              <p:nvPr/>
            </p:nvSpPr>
            <p:spPr bwMode="auto">
              <a:xfrm>
                <a:off x="3995" y="157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50" name="Line 270"/>
              <p:cNvSpPr>
                <a:spLocks noChangeShapeType="1"/>
              </p:cNvSpPr>
              <p:nvPr/>
            </p:nvSpPr>
            <p:spPr bwMode="auto">
              <a:xfrm>
                <a:off x="4002" y="1571"/>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51" name="Line 271"/>
              <p:cNvSpPr>
                <a:spLocks noChangeShapeType="1"/>
              </p:cNvSpPr>
              <p:nvPr/>
            </p:nvSpPr>
            <p:spPr bwMode="auto">
              <a:xfrm>
                <a:off x="4384" y="1571"/>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52" name="Rectangle 272"/>
              <p:cNvSpPr>
                <a:spLocks noChangeArrowheads="1"/>
              </p:cNvSpPr>
              <p:nvPr/>
            </p:nvSpPr>
            <p:spPr bwMode="auto">
              <a:xfrm>
                <a:off x="4391" y="1571"/>
                <a:ext cx="569"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53" name="Rectangle 273"/>
              <p:cNvSpPr>
                <a:spLocks noChangeArrowheads="1"/>
              </p:cNvSpPr>
              <p:nvPr/>
            </p:nvSpPr>
            <p:spPr bwMode="auto">
              <a:xfrm>
                <a:off x="4960" y="1571"/>
                <a:ext cx="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54" name="Line 274"/>
              <p:cNvSpPr>
                <a:spLocks noChangeShapeType="1"/>
              </p:cNvSpPr>
              <p:nvPr/>
            </p:nvSpPr>
            <p:spPr bwMode="auto">
              <a:xfrm>
                <a:off x="2049" y="157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55" name="Line 275"/>
              <p:cNvSpPr>
                <a:spLocks noChangeShapeType="1"/>
              </p:cNvSpPr>
              <p:nvPr/>
            </p:nvSpPr>
            <p:spPr bwMode="auto">
              <a:xfrm>
                <a:off x="2438" y="157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56" name="Line 276"/>
              <p:cNvSpPr>
                <a:spLocks noChangeShapeType="1"/>
              </p:cNvSpPr>
              <p:nvPr/>
            </p:nvSpPr>
            <p:spPr bwMode="auto">
              <a:xfrm>
                <a:off x="2827" y="157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57" name="Line 277"/>
              <p:cNvSpPr>
                <a:spLocks noChangeShapeType="1"/>
              </p:cNvSpPr>
              <p:nvPr/>
            </p:nvSpPr>
            <p:spPr bwMode="auto">
              <a:xfrm>
                <a:off x="3216" y="157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58" name="Line 278"/>
              <p:cNvSpPr>
                <a:spLocks noChangeShapeType="1"/>
              </p:cNvSpPr>
              <p:nvPr/>
            </p:nvSpPr>
            <p:spPr bwMode="auto">
              <a:xfrm>
                <a:off x="3606" y="157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59" name="Line 279"/>
              <p:cNvSpPr>
                <a:spLocks noChangeShapeType="1"/>
              </p:cNvSpPr>
              <p:nvPr/>
            </p:nvSpPr>
            <p:spPr bwMode="auto">
              <a:xfrm>
                <a:off x="3995" y="157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60" name="Line 280"/>
              <p:cNvSpPr>
                <a:spLocks noChangeShapeType="1"/>
              </p:cNvSpPr>
              <p:nvPr/>
            </p:nvSpPr>
            <p:spPr bwMode="auto">
              <a:xfrm>
                <a:off x="4384" y="157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61" name="Rectangle 281"/>
              <p:cNvSpPr>
                <a:spLocks noChangeArrowheads="1"/>
              </p:cNvSpPr>
              <p:nvPr/>
            </p:nvSpPr>
            <p:spPr bwMode="auto">
              <a:xfrm>
                <a:off x="4960" y="1578"/>
                <a:ext cx="7" cy="173"/>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62" name="Rectangle 282"/>
              <p:cNvSpPr>
                <a:spLocks noChangeArrowheads="1"/>
              </p:cNvSpPr>
              <p:nvPr/>
            </p:nvSpPr>
            <p:spPr bwMode="auto">
              <a:xfrm>
                <a:off x="2218" y="1782"/>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40</a:t>
                </a:r>
                <a:endParaRPr lang="en-US" sz="2800" b="1">
                  <a:solidFill>
                    <a:srgbClr val="000000"/>
                  </a:solidFill>
                  <a:latin typeface="Times New Roman" pitchFamily="18" charset="0"/>
                </a:endParaRPr>
              </a:p>
            </p:txBody>
          </p:sp>
          <p:sp>
            <p:nvSpPr>
              <p:cNvPr id="174363" name="Rectangle 283"/>
              <p:cNvSpPr>
                <a:spLocks noChangeArrowheads="1"/>
              </p:cNvSpPr>
              <p:nvPr/>
            </p:nvSpPr>
            <p:spPr bwMode="auto">
              <a:xfrm>
                <a:off x="2607" y="1782"/>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50</a:t>
                </a:r>
                <a:endParaRPr lang="en-US" sz="2800" b="1">
                  <a:solidFill>
                    <a:srgbClr val="000000"/>
                  </a:solidFill>
                  <a:latin typeface="Times New Roman" pitchFamily="18" charset="0"/>
                </a:endParaRPr>
              </a:p>
            </p:txBody>
          </p:sp>
          <p:sp>
            <p:nvSpPr>
              <p:cNvPr id="174364" name="Rectangle 284"/>
              <p:cNvSpPr>
                <a:spLocks noChangeArrowheads="1"/>
              </p:cNvSpPr>
              <p:nvPr/>
            </p:nvSpPr>
            <p:spPr bwMode="auto">
              <a:xfrm>
                <a:off x="3011" y="1761"/>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365" name="Rectangle 285"/>
              <p:cNvSpPr>
                <a:spLocks noChangeArrowheads="1"/>
              </p:cNvSpPr>
              <p:nvPr/>
            </p:nvSpPr>
            <p:spPr bwMode="auto">
              <a:xfrm>
                <a:off x="2827" y="1844"/>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66" name="Rectangle 286"/>
              <p:cNvSpPr>
                <a:spLocks noChangeArrowheads="1"/>
              </p:cNvSpPr>
              <p:nvPr/>
            </p:nvSpPr>
            <p:spPr bwMode="auto">
              <a:xfrm>
                <a:off x="3378" y="1761"/>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a:t>
                </a:r>
                <a:endParaRPr lang="en-US" sz="2800" b="1">
                  <a:solidFill>
                    <a:srgbClr val="000000"/>
                  </a:solidFill>
                  <a:latin typeface="Times New Roman" pitchFamily="18" charset="0"/>
                </a:endParaRPr>
              </a:p>
            </p:txBody>
          </p:sp>
          <p:sp>
            <p:nvSpPr>
              <p:cNvPr id="174367" name="Rectangle 287"/>
              <p:cNvSpPr>
                <a:spLocks noChangeArrowheads="1"/>
              </p:cNvSpPr>
              <p:nvPr/>
            </p:nvSpPr>
            <p:spPr bwMode="auto">
              <a:xfrm>
                <a:off x="3216" y="1844"/>
                <a:ext cx="390"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68" name="Rectangle 288"/>
              <p:cNvSpPr>
                <a:spLocks noChangeArrowheads="1"/>
              </p:cNvSpPr>
              <p:nvPr/>
            </p:nvSpPr>
            <p:spPr bwMode="auto">
              <a:xfrm>
                <a:off x="3786" y="1761"/>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369" name="Rectangle 289"/>
              <p:cNvSpPr>
                <a:spLocks noChangeArrowheads="1"/>
              </p:cNvSpPr>
              <p:nvPr/>
            </p:nvSpPr>
            <p:spPr bwMode="auto">
              <a:xfrm>
                <a:off x="3606" y="1844"/>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70" name="Rectangle 290"/>
              <p:cNvSpPr>
                <a:spLocks noChangeArrowheads="1"/>
              </p:cNvSpPr>
              <p:nvPr/>
            </p:nvSpPr>
            <p:spPr bwMode="auto">
              <a:xfrm>
                <a:off x="4139" y="1761"/>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+17</a:t>
                </a:r>
                <a:endParaRPr lang="en-US" sz="2800" b="1">
                  <a:solidFill>
                    <a:srgbClr val="000000"/>
                  </a:solidFill>
                  <a:latin typeface="Times New Roman" pitchFamily="18" charset="0"/>
                </a:endParaRPr>
              </a:p>
            </p:txBody>
          </p:sp>
          <p:sp>
            <p:nvSpPr>
              <p:cNvPr id="174371" name="Rectangle 291"/>
              <p:cNvSpPr>
                <a:spLocks noChangeArrowheads="1"/>
              </p:cNvSpPr>
              <p:nvPr/>
            </p:nvSpPr>
            <p:spPr bwMode="auto">
              <a:xfrm>
                <a:off x="3995" y="1844"/>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72" name="Rectangle 292"/>
              <p:cNvSpPr>
                <a:spLocks noChangeArrowheads="1"/>
              </p:cNvSpPr>
              <p:nvPr/>
            </p:nvSpPr>
            <p:spPr bwMode="auto">
              <a:xfrm>
                <a:off x="4384" y="1837"/>
                <a:ext cx="576" cy="21"/>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73" name="Line 293"/>
              <p:cNvSpPr>
                <a:spLocks noChangeShapeType="1"/>
              </p:cNvSpPr>
              <p:nvPr/>
            </p:nvSpPr>
            <p:spPr bwMode="auto">
              <a:xfrm>
                <a:off x="2049" y="1751"/>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74" name="Line 294"/>
              <p:cNvSpPr>
                <a:spLocks noChangeShapeType="1"/>
              </p:cNvSpPr>
              <p:nvPr/>
            </p:nvSpPr>
            <p:spPr bwMode="auto">
              <a:xfrm>
                <a:off x="2438" y="1751"/>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75" name="Line 295"/>
              <p:cNvSpPr>
                <a:spLocks noChangeShapeType="1"/>
              </p:cNvSpPr>
              <p:nvPr/>
            </p:nvSpPr>
            <p:spPr bwMode="auto">
              <a:xfrm>
                <a:off x="2827" y="1751"/>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76" name="Line 296"/>
              <p:cNvSpPr>
                <a:spLocks noChangeShapeType="1"/>
              </p:cNvSpPr>
              <p:nvPr/>
            </p:nvSpPr>
            <p:spPr bwMode="auto">
              <a:xfrm>
                <a:off x="3216" y="1751"/>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77" name="Line 297"/>
              <p:cNvSpPr>
                <a:spLocks noChangeShapeType="1"/>
              </p:cNvSpPr>
              <p:nvPr/>
            </p:nvSpPr>
            <p:spPr bwMode="auto">
              <a:xfrm>
                <a:off x="3606" y="1751"/>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78" name="Line 298"/>
              <p:cNvSpPr>
                <a:spLocks noChangeShapeType="1"/>
              </p:cNvSpPr>
              <p:nvPr/>
            </p:nvSpPr>
            <p:spPr bwMode="auto">
              <a:xfrm>
                <a:off x="3995" y="1751"/>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79" name="Line 299"/>
              <p:cNvSpPr>
                <a:spLocks noChangeShapeType="1"/>
              </p:cNvSpPr>
              <p:nvPr/>
            </p:nvSpPr>
            <p:spPr bwMode="auto">
              <a:xfrm>
                <a:off x="4384" y="1751"/>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80" name="Rectangle 300"/>
              <p:cNvSpPr>
                <a:spLocks noChangeArrowheads="1"/>
              </p:cNvSpPr>
              <p:nvPr/>
            </p:nvSpPr>
            <p:spPr bwMode="auto">
              <a:xfrm>
                <a:off x="4960" y="1751"/>
                <a:ext cx="7" cy="10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81" name="Rectangle 301"/>
              <p:cNvSpPr>
                <a:spLocks noChangeArrowheads="1"/>
              </p:cNvSpPr>
              <p:nvPr/>
            </p:nvSpPr>
            <p:spPr bwMode="auto">
              <a:xfrm>
                <a:off x="2218" y="1897"/>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50</a:t>
                </a:r>
                <a:endParaRPr lang="en-US" sz="2800" b="1">
                  <a:solidFill>
                    <a:srgbClr val="000000"/>
                  </a:solidFill>
                  <a:latin typeface="Times New Roman" pitchFamily="18" charset="0"/>
                </a:endParaRPr>
              </a:p>
            </p:txBody>
          </p:sp>
          <p:sp>
            <p:nvSpPr>
              <p:cNvPr id="174382" name="Rectangle 302"/>
              <p:cNvSpPr>
                <a:spLocks noChangeArrowheads="1"/>
              </p:cNvSpPr>
              <p:nvPr/>
            </p:nvSpPr>
            <p:spPr bwMode="auto">
              <a:xfrm>
                <a:off x="2049" y="1973"/>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83" name="Rectangle 303"/>
              <p:cNvSpPr>
                <a:spLocks noChangeArrowheads="1"/>
              </p:cNvSpPr>
              <p:nvPr/>
            </p:nvSpPr>
            <p:spPr bwMode="auto">
              <a:xfrm>
                <a:off x="2607" y="1897"/>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65</a:t>
                </a:r>
                <a:endParaRPr lang="en-US" sz="2800" b="1">
                  <a:solidFill>
                    <a:srgbClr val="000000"/>
                  </a:solidFill>
                  <a:latin typeface="Times New Roman" pitchFamily="18" charset="0"/>
                </a:endParaRPr>
              </a:p>
            </p:txBody>
          </p:sp>
          <p:sp>
            <p:nvSpPr>
              <p:cNvPr id="174384" name="Rectangle 304"/>
              <p:cNvSpPr>
                <a:spLocks noChangeArrowheads="1"/>
              </p:cNvSpPr>
              <p:nvPr/>
            </p:nvSpPr>
            <p:spPr bwMode="auto">
              <a:xfrm>
                <a:off x="2438" y="1973"/>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85" name="Rectangle 305"/>
              <p:cNvSpPr>
                <a:spLocks noChangeArrowheads="1"/>
              </p:cNvSpPr>
              <p:nvPr/>
            </p:nvSpPr>
            <p:spPr bwMode="auto">
              <a:xfrm>
                <a:off x="2974" y="1954"/>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+30</a:t>
                </a:r>
                <a:endParaRPr lang="en-US" sz="2800" b="1">
                  <a:solidFill>
                    <a:srgbClr val="000000"/>
                  </a:solidFill>
                  <a:latin typeface="Times New Roman" pitchFamily="18" charset="0"/>
                </a:endParaRPr>
              </a:p>
            </p:txBody>
          </p:sp>
          <p:sp>
            <p:nvSpPr>
              <p:cNvPr id="174386" name="Rectangle 306"/>
              <p:cNvSpPr>
                <a:spLocks noChangeArrowheads="1"/>
              </p:cNvSpPr>
              <p:nvPr/>
            </p:nvSpPr>
            <p:spPr bwMode="auto">
              <a:xfrm>
                <a:off x="3361" y="1954"/>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+21</a:t>
                </a:r>
                <a:endParaRPr lang="en-US" sz="2800" b="1">
                  <a:solidFill>
                    <a:srgbClr val="000000"/>
                  </a:solidFill>
                  <a:latin typeface="Times New Roman" pitchFamily="18" charset="0"/>
                </a:endParaRPr>
              </a:p>
            </p:txBody>
          </p:sp>
          <p:sp>
            <p:nvSpPr>
              <p:cNvPr id="174387" name="Rectangle 307"/>
              <p:cNvSpPr>
                <a:spLocks noChangeArrowheads="1"/>
              </p:cNvSpPr>
              <p:nvPr/>
            </p:nvSpPr>
            <p:spPr bwMode="auto">
              <a:xfrm>
                <a:off x="3755" y="1954"/>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+30</a:t>
                </a:r>
                <a:endParaRPr lang="en-US" sz="2800" b="1">
                  <a:solidFill>
                    <a:srgbClr val="000000"/>
                  </a:solidFill>
                  <a:latin typeface="Times New Roman" pitchFamily="18" charset="0"/>
                </a:endParaRPr>
              </a:p>
            </p:txBody>
          </p:sp>
          <p:sp>
            <p:nvSpPr>
              <p:cNvPr id="174388" name="Rectangle 308"/>
              <p:cNvSpPr>
                <a:spLocks noChangeArrowheads="1"/>
              </p:cNvSpPr>
              <p:nvPr/>
            </p:nvSpPr>
            <p:spPr bwMode="auto">
              <a:xfrm>
                <a:off x="4141" y="1954"/>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+39</a:t>
                </a:r>
                <a:endParaRPr lang="en-US" sz="2800" b="1">
                  <a:solidFill>
                    <a:srgbClr val="000000"/>
                  </a:solidFill>
                  <a:latin typeface="Times New Roman" pitchFamily="18" charset="0"/>
                </a:endParaRPr>
              </a:p>
            </p:txBody>
          </p:sp>
          <p:sp>
            <p:nvSpPr>
              <p:cNvPr id="174389" name="Rectangle 309"/>
              <p:cNvSpPr>
                <a:spLocks noChangeArrowheads="1"/>
              </p:cNvSpPr>
              <p:nvPr/>
            </p:nvSpPr>
            <p:spPr bwMode="auto">
              <a:xfrm>
                <a:off x="4384" y="1952"/>
                <a:ext cx="576" cy="86"/>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90" name="Line 310"/>
              <p:cNvSpPr>
                <a:spLocks noChangeShapeType="1"/>
              </p:cNvSpPr>
              <p:nvPr/>
            </p:nvSpPr>
            <p:spPr bwMode="auto">
              <a:xfrm>
                <a:off x="2049" y="185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91" name="Line 311"/>
              <p:cNvSpPr>
                <a:spLocks noChangeShapeType="1"/>
              </p:cNvSpPr>
              <p:nvPr/>
            </p:nvSpPr>
            <p:spPr bwMode="auto">
              <a:xfrm>
                <a:off x="2056" y="1858"/>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92" name="Line 312"/>
              <p:cNvSpPr>
                <a:spLocks noChangeShapeType="1"/>
              </p:cNvSpPr>
              <p:nvPr/>
            </p:nvSpPr>
            <p:spPr bwMode="auto">
              <a:xfrm>
                <a:off x="2438" y="185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93" name="Line 313"/>
              <p:cNvSpPr>
                <a:spLocks noChangeShapeType="1"/>
              </p:cNvSpPr>
              <p:nvPr/>
            </p:nvSpPr>
            <p:spPr bwMode="auto">
              <a:xfrm>
                <a:off x="2445" y="1858"/>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94" name="Line 314"/>
              <p:cNvSpPr>
                <a:spLocks noChangeShapeType="1"/>
              </p:cNvSpPr>
              <p:nvPr/>
            </p:nvSpPr>
            <p:spPr bwMode="auto">
              <a:xfrm>
                <a:off x="2827" y="185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95" name="Line 315"/>
              <p:cNvSpPr>
                <a:spLocks noChangeShapeType="1"/>
              </p:cNvSpPr>
              <p:nvPr/>
            </p:nvSpPr>
            <p:spPr bwMode="auto">
              <a:xfrm>
                <a:off x="2834" y="1858"/>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96" name="Line 316"/>
              <p:cNvSpPr>
                <a:spLocks noChangeShapeType="1"/>
              </p:cNvSpPr>
              <p:nvPr/>
            </p:nvSpPr>
            <p:spPr bwMode="auto">
              <a:xfrm>
                <a:off x="3216" y="185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97" name="Line 317"/>
              <p:cNvSpPr>
                <a:spLocks noChangeShapeType="1"/>
              </p:cNvSpPr>
              <p:nvPr/>
            </p:nvSpPr>
            <p:spPr bwMode="auto">
              <a:xfrm>
                <a:off x="3224" y="1858"/>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98" name="Line 318"/>
              <p:cNvSpPr>
                <a:spLocks noChangeShapeType="1"/>
              </p:cNvSpPr>
              <p:nvPr/>
            </p:nvSpPr>
            <p:spPr bwMode="auto">
              <a:xfrm>
                <a:off x="3606" y="185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399" name="Line 319"/>
              <p:cNvSpPr>
                <a:spLocks noChangeShapeType="1"/>
              </p:cNvSpPr>
              <p:nvPr/>
            </p:nvSpPr>
            <p:spPr bwMode="auto">
              <a:xfrm>
                <a:off x="3613" y="1858"/>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00" name="Line 320"/>
              <p:cNvSpPr>
                <a:spLocks noChangeShapeType="1"/>
              </p:cNvSpPr>
              <p:nvPr/>
            </p:nvSpPr>
            <p:spPr bwMode="auto">
              <a:xfrm>
                <a:off x="3995" y="185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01" name="Line 321"/>
              <p:cNvSpPr>
                <a:spLocks noChangeShapeType="1"/>
              </p:cNvSpPr>
              <p:nvPr/>
            </p:nvSpPr>
            <p:spPr bwMode="auto">
              <a:xfrm>
                <a:off x="4002" y="1858"/>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02" name="Line 322"/>
              <p:cNvSpPr>
                <a:spLocks noChangeShapeType="1"/>
              </p:cNvSpPr>
              <p:nvPr/>
            </p:nvSpPr>
            <p:spPr bwMode="auto">
              <a:xfrm>
                <a:off x="4384" y="185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03" name="Rectangle 323"/>
              <p:cNvSpPr>
                <a:spLocks noChangeArrowheads="1"/>
              </p:cNvSpPr>
              <p:nvPr/>
            </p:nvSpPr>
            <p:spPr bwMode="auto">
              <a:xfrm>
                <a:off x="4391" y="1858"/>
                <a:ext cx="569" cy="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04" name="Rectangle 324"/>
              <p:cNvSpPr>
                <a:spLocks noChangeArrowheads="1"/>
              </p:cNvSpPr>
              <p:nvPr/>
            </p:nvSpPr>
            <p:spPr bwMode="auto">
              <a:xfrm>
                <a:off x="4960" y="1858"/>
                <a:ext cx="7" cy="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05" name="Line 325"/>
              <p:cNvSpPr>
                <a:spLocks noChangeShapeType="1"/>
              </p:cNvSpPr>
              <p:nvPr/>
            </p:nvSpPr>
            <p:spPr bwMode="auto">
              <a:xfrm>
                <a:off x="2049" y="1866"/>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06" name="Line 326"/>
              <p:cNvSpPr>
                <a:spLocks noChangeShapeType="1"/>
              </p:cNvSpPr>
              <p:nvPr/>
            </p:nvSpPr>
            <p:spPr bwMode="auto">
              <a:xfrm>
                <a:off x="2438" y="1866"/>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07" name="Line 327"/>
              <p:cNvSpPr>
                <a:spLocks noChangeShapeType="1"/>
              </p:cNvSpPr>
              <p:nvPr/>
            </p:nvSpPr>
            <p:spPr bwMode="auto">
              <a:xfrm>
                <a:off x="2827" y="1866"/>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08" name="Line 328"/>
              <p:cNvSpPr>
                <a:spLocks noChangeShapeType="1"/>
              </p:cNvSpPr>
              <p:nvPr/>
            </p:nvSpPr>
            <p:spPr bwMode="auto">
              <a:xfrm>
                <a:off x="3216" y="1866"/>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09" name="Line 329"/>
              <p:cNvSpPr>
                <a:spLocks noChangeShapeType="1"/>
              </p:cNvSpPr>
              <p:nvPr/>
            </p:nvSpPr>
            <p:spPr bwMode="auto">
              <a:xfrm>
                <a:off x="3606" y="1866"/>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10" name="Line 330"/>
              <p:cNvSpPr>
                <a:spLocks noChangeShapeType="1"/>
              </p:cNvSpPr>
              <p:nvPr/>
            </p:nvSpPr>
            <p:spPr bwMode="auto">
              <a:xfrm>
                <a:off x="3995" y="1866"/>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11" name="Line 331"/>
              <p:cNvSpPr>
                <a:spLocks noChangeShapeType="1"/>
              </p:cNvSpPr>
              <p:nvPr/>
            </p:nvSpPr>
            <p:spPr bwMode="auto">
              <a:xfrm>
                <a:off x="4384" y="1866"/>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12" name="Rectangle 332"/>
              <p:cNvSpPr>
                <a:spLocks noChangeArrowheads="1"/>
              </p:cNvSpPr>
              <p:nvPr/>
            </p:nvSpPr>
            <p:spPr bwMode="auto">
              <a:xfrm>
                <a:off x="4960" y="1866"/>
                <a:ext cx="7" cy="17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13" name="Rectangle 333"/>
              <p:cNvSpPr>
                <a:spLocks noChangeArrowheads="1"/>
              </p:cNvSpPr>
              <p:nvPr/>
            </p:nvSpPr>
            <p:spPr bwMode="auto">
              <a:xfrm>
                <a:off x="2218" y="2069"/>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65</a:t>
                </a:r>
                <a:endParaRPr lang="en-US" sz="2800" b="1">
                  <a:solidFill>
                    <a:srgbClr val="000000"/>
                  </a:solidFill>
                  <a:latin typeface="Times New Roman" pitchFamily="18" charset="0"/>
                </a:endParaRPr>
              </a:p>
            </p:txBody>
          </p:sp>
          <p:sp>
            <p:nvSpPr>
              <p:cNvPr id="174414" name="Rectangle 334"/>
              <p:cNvSpPr>
                <a:spLocks noChangeArrowheads="1"/>
              </p:cNvSpPr>
              <p:nvPr/>
            </p:nvSpPr>
            <p:spPr bwMode="auto">
              <a:xfrm>
                <a:off x="2607" y="2069"/>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80</a:t>
                </a:r>
                <a:endParaRPr lang="en-US" sz="2800" b="1">
                  <a:solidFill>
                    <a:srgbClr val="000000"/>
                  </a:solidFill>
                  <a:latin typeface="Times New Roman" pitchFamily="18" charset="0"/>
                </a:endParaRPr>
              </a:p>
            </p:txBody>
          </p:sp>
          <p:sp>
            <p:nvSpPr>
              <p:cNvPr id="174415" name="Rectangle 335"/>
              <p:cNvSpPr>
                <a:spLocks noChangeArrowheads="1"/>
              </p:cNvSpPr>
              <p:nvPr/>
            </p:nvSpPr>
            <p:spPr bwMode="auto">
              <a:xfrm>
                <a:off x="3011" y="2048"/>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416" name="Rectangle 336"/>
              <p:cNvSpPr>
                <a:spLocks noChangeArrowheads="1"/>
              </p:cNvSpPr>
              <p:nvPr/>
            </p:nvSpPr>
            <p:spPr bwMode="auto">
              <a:xfrm>
                <a:off x="2827" y="2131"/>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17" name="Rectangle 337"/>
              <p:cNvSpPr>
                <a:spLocks noChangeArrowheads="1"/>
              </p:cNvSpPr>
              <p:nvPr/>
            </p:nvSpPr>
            <p:spPr bwMode="auto">
              <a:xfrm>
                <a:off x="3378" y="2048"/>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a:t>
                </a:r>
                <a:endParaRPr lang="en-US" sz="2800" b="1">
                  <a:solidFill>
                    <a:srgbClr val="000000"/>
                  </a:solidFill>
                  <a:latin typeface="Times New Roman" pitchFamily="18" charset="0"/>
                </a:endParaRPr>
              </a:p>
            </p:txBody>
          </p:sp>
          <p:sp>
            <p:nvSpPr>
              <p:cNvPr id="174418" name="Rectangle 338"/>
              <p:cNvSpPr>
                <a:spLocks noChangeArrowheads="1"/>
              </p:cNvSpPr>
              <p:nvPr/>
            </p:nvSpPr>
            <p:spPr bwMode="auto">
              <a:xfrm>
                <a:off x="3216" y="2131"/>
                <a:ext cx="390"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19" name="Rectangle 339"/>
              <p:cNvSpPr>
                <a:spLocks noChangeArrowheads="1"/>
              </p:cNvSpPr>
              <p:nvPr/>
            </p:nvSpPr>
            <p:spPr bwMode="auto">
              <a:xfrm>
                <a:off x="3786" y="2048"/>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420" name="Rectangle 340"/>
              <p:cNvSpPr>
                <a:spLocks noChangeArrowheads="1"/>
              </p:cNvSpPr>
              <p:nvPr/>
            </p:nvSpPr>
            <p:spPr bwMode="auto">
              <a:xfrm>
                <a:off x="3606" y="2131"/>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21" name="Rectangle 341"/>
              <p:cNvSpPr>
                <a:spLocks noChangeArrowheads="1"/>
              </p:cNvSpPr>
              <p:nvPr/>
            </p:nvSpPr>
            <p:spPr bwMode="auto">
              <a:xfrm>
                <a:off x="4139" y="204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+20</a:t>
                </a:r>
                <a:endParaRPr lang="en-US" sz="2800" b="1">
                  <a:solidFill>
                    <a:srgbClr val="000000"/>
                  </a:solidFill>
                  <a:latin typeface="Times New Roman" pitchFamily="18" charset="0"/>
                </a:endParaRPr>
              </a:p>
            </p:txBody>
          </p:sp>
          <p:sp>
            <p:nvSpPr>
              <p:cNvPr id="174422" name="Rectangle 342"/>
              <p:cNvSpPr>
                <a:spLocks noChangeArrowheads="1"/>
              </p:cNvSpPr>
              <p:nvPr/>
            </p:nvSpPr>
            <p:spPr bwMode="auto">
              <a:xfrm>
                <a:off x="3995" y="2131"/>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23" name="Rectangle 343"/>
              <p:cNvSpPr>
                <a:spLocks noChangeArrowheads="1"/>
              </p:cNvSpPr>
              <p:nvPr/>
            </p:nvSpPr>
            <p:spPr bwMode="auto">
              <a:xfrm>
                <a:off x="4384" y="2124"/>
                <a:ext cx="576" cy="2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24" name="Line 344"/>
              <p:cNvSpPr>
                <a:spLocks noChangeShapeType="1"/>
              </p:cNvSpPr>
              <p:nvPr/>
            </p:nvSpPr>
            <p:spPr bwMode="auto">
              <a:xfrm>
                <a:off x="2049" y="2038"/>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25" name="Line 345"/>
              <p:cNvSpPr>
                <a:spLocks noChangeShapeType="1"/>
              </p:cNvSpPr>
              <p:nvPr/>
            </p:nvSpPr>
            <p:spPr bwMode="auto">
              <a:xfrm>
                <a:off x="2438" y="2038"/>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26" name="Line 346"/>
              <p:cNvSpPr>
                <a:spLocks noChangeShapeType="1"/>
              </p:cNvSpPr>
              <p:nvPr/>
            </p:nvSpPr>
            <p:spPr bwMode="auto">
              <a:xfrm>
                <a:off x="2827" y="2038"/>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27" name="Line 347"/>
              <p:cNvSpPr>
                <a:spLocks noChangeShapeType="1"/>
              </p:cNvSpPr>
              <p:nvPr/>
            </p:nvSpPr>
            <p:spPr bwMode="auto">
              <a:xfrm>
                <a:off x="3216" y="2038"/>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28" name="Line 348"/>
              <p:cNvSpPr>
                <a:spLocks noChangeShapeType="1"/>
              </p:cNvSpPr>
              <p:nvPr/>
            </p:nvSpPr>
            <p:spPr bwMode="auto">
              <a:xfrm>
                <a:off x="3606" y="2038"/>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29" name="Line 349"/>
              <p:cNvSpPr>
                <a:spLocks noChangeShapeType="1"/>
              </p:cNvSpPr>
              <p:nvPr/>
            </p:nvSpPr>
            <p:spPr bwMode="auto">
              <a:xfrm>
                <a:off x="3995" y="2038"/>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30" name="Line 350"/>
              <p:cNvSpPr>
                <a:spLocks noChangeShapeType="1"/>
              </p:cNvSpPr>
              <p:nvPr/>
            </p:nvSpPr>
            <p:spPr bwMode="auto">
              <a:xfrm>
                <a:off x="4384" y="2038"/>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31" name="Rectangle 351"/>
              <p:cNvSpPr>
                <a:spLocks noChangeArrowheads="1"/>
              </p:cNvSpPr>
              <p:nvPr/>
            </p:nvSpPr>
            <p:spPr bwMode="auto">
              <a:xfrm>
                <a:off x="4960" y="2038"/>
                <a:ext cx="7" cy="10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32" name="Rectangle 352"/>
              <p:cNvSpPr>
                <a:spLocks noChangeArrowheads="1"/>
              </p:cNvSpPr>
              <p:nvPr/>
            </p:nvSpPr>
            <p:spPr bwMode="auto">
              <a:xfrm>
                <a:off x="2218" y="2184"/>
                <a:ext cx="73"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80</a:t>
                </a:r>
                <a:endParaRPr lang="en-US" sz="2800" b="1">
                  <a:solidFill>
                    <a:srgbClr val="000000"/>
                  </a:solidFill>
                  <a:latin typeface="Times New Roman" pitchFamily="18" charset="0"/>
                </a:endParaRPr>
              </a:p>
            </p:txBody>
          </p:sp>
          <p:sp>
            <p:nvSpPr>
              <p:cNvPr id="174433" name="Rectangle 353"/>
              <p:cNvSpPr>
                <a:spLocks noChangeArrowheads="1"/>
              </p:cNvSpPr>
              <p:nvPr/>
            </p:nvSpPr>
            <p:spPr bwMode="auto">
              <a:xfrm>
                <a:off x="2049" y="2261"/>
                <a:ext cx="389" cy="6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34" name="Rectangle 354"/>
              <p:cNvSpPr>
                <a:spLocks noChangeArrowheads="1"/>
              </p:cNvSpPr>
              <p:nvPr/>
            </p:nvSpPr>
            <p:spPr bwMode="auto">
              <a:xfrm>
                <a:off x="2585" y="2184"/>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100</a:t>
                </a:r>
                <a:endParaRPr lang="en-US" sz="2800" b="1">
                  <a:solidFill>
                    <a:srgbClr val="000000"/>
                  </a:solidFill>
                  <a:latin typeface="Times New Roman" pitchFamily="18" charset="0"/>
                </a:endParaRPr>
              </a:p>
            </p:txBody>
          </p:sp>
          <p:sp>
            <p:nvSpPr>
              <p:cNvPr id="174435" name="Rectangle 355"/>
              <p:cNvSpPr>
                <a:spLocks noChangeArrowheads="1"/>
              </p:cNvSpPr>
              <p:nvPr/>
            </p:nvSpPr>
            <p:spPr bwMode="auto">
              <a:xfrm>
                <a:off x="2438" y="2261"/>
                <a:ext cx="389" cy="6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36" name="Rectangle 356"/>
              <p:cNvSpPr>
                <a:spLocks noChangeArrowheads="1"/>
              </p:cNvSpPr>
              <p:nvPr/>
            </p:nvSpPr>
            <p:spPr bwMode="auto">
              <a:xfrm>
                <a:off x="2974" y="2242"/>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+35</a:t>
                </a:r>
                <a:endParaRPr lang="en-US" sz="2800" b="1">
                  <a:solidFill>
                    <a:srgbClr val="000000"/>
                  </a:solidFill>
                  <a:latin typeface="Times New Roman" pitchFamily="18" charset="0"/>
                </a:endParaRPr>
              </a:p>
            </p:txBody>
          </p:sp>
          <p:sp>
            <p:nvSpPr>
              <p:cNvPr id="174437" name="Rectangle 357"/>
              <p:cNvSpPr>
                <a:spLocks noChangeArrowheads="1"/>
              </p:cNvSpPr>
              <p:nvPr/>
            </p:nvSpPr>
            <p:spPr bwMode="auto">
              <a:xfrm>
                <a:off x="3361" y="2242"/>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+25</a:t>
                </a:r>
                <a:endParaRPr lang="en-US" sz="2800" b="1">
                  <a:solidFill>
                    <a:srgbClr val="000000"/>
                  </a:solidFill>
                  <a:latin typeface="Times New Roman" pitchFamily="18" charset="0"/>
                </a:endParaRPr>
              </a:p>
            </p:txBody>
          </p:sp>
          <p:sp>
            <p:nvSpPr>
              <p:cNvPr id="174438" name="Rectangle 358"/>
              <p:cNvSpPr>
                <a:spLocks noChangeArrowheads="1"/>
              </p:cNvSpPr>
              <p:nvPr/>
            </p:nvSpPr>
            <p:spPr bwMode="auto">
              <a:xfrm>
                <a:off x="3755" y="2242"/>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+35</a:t>
                </a:r>
                <a:endParaRPr lang="en-US" sz="2800" b="1">
                  <a:solidFill>
                    <a:srgbClr val="000000"/>
                  </a:solidFill>
                  <a:latin typeface="Times New Roman" pitchFamily="18" charset="0"/>
                </a:endParaRPr>
              </a:p>
            </p:txBody>
          </p:sp>
          <p:sp>
            <p:nvSpPr>
              <p:cNvPr id="174439" name="Rectangle 359"/>
              <p:cNvSpPr>
                <a:spLocks noChangeArrowheads="1"/>
              </p:cNvSpPr>
              <p:nvPr/>
            </p:nvSpPr>
            <p:spPr bwMode="auto">
              <a:xfrm>
                <a:off x="4141" y="2242"/>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+45</a:t>
                </a:r>
                <a:endParaRPr lang="en-US" sz="2800" b="1">
                  <a:solidFill>
                    <a:srgbClr val="000000"/>
                  </a:solidFill>
                  <a:latin typeface="Times New Roman" pitchFamily="18" charset="0"/>
                </a:endParaRPr>
              </a:p>
            </p:txBody>
          </p:sp>
          <p:sp>
            <p:nvSpPr>
              <p:cNvPr id="174440" name="Rectangle 360"/>
              <p:cNvSpPr>
                <a:spLocks noChangeArrowheads="1"/>
              </p:cNvSpPr>
              <p:nvPr/>
            </p:nvSpPr>
            <p:spPr bwMode="auto">
              <a:xfrm>
                <a:off x="4384" y="2239"/>
                <a:ext cx="576" cy="86"/>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41" name="Line 361"/>
              <p:cNvSpPr>
                <a:spLocks noChangeShapeType="1"/>
              </p:cNvSpPr>
              <p:nvPr/>
            </p:nvSpPr>
            <p:spPr bwMode="auto">
              <a:xfrm>
                <a:off x="2049" y="2146"/>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42" name="Line 362"/>
              <p:cNvSpPr>
                <a:spLocks noChangeShapeType="1"/>
              </p:cNvSpPr>
              <p:nvPr/>
            </p:nvSpPr>
            <p:spPr bwMode="auto">
              <a:xfrm>
                <a:off x="2056" y="2146"/>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43" name="Line 363"/>
              <p:cNvSpPr>
                <a:spLocks noChangeShapeType="1"/>
              </p:cNvSpPr>
              <p:nvPr/>
            </p:nvSpPr>
            <p:spPr bwMode="auto">
              <a:xfrm>
                <a:off x="2438" y="2146"/>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44" name="Line 364"/>
              <p:cNvSpPr>
                <a:spLocks noChangeShapeType="1"/>
              </p:cNvSpPr>
              <p:nvPr/>
            </p:nvSpPr>
            <p:spPr bwMode="auto">
              <a:xfrm>
                <a:off x="2445" y="2146"/>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45" name="Line 365"/>
              <p:cNvSpPr>
                <a:spLocks noChangeShapeType="1"/>
              </p:cNvSpPr>
              <p:nvPr/>
            </p:nvSpPr>
            <p:spPr bwMode="auto">
              <a:xfrm>
                <a:off x="2827" y="2146"/>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46" name="Line 366"/>
              <p:cNvSpPr>
                <a:spLocks noChangeShapeType="1"/>
              </p:cNvSpPr>
              <p:nvPr/>
            </p:nvSpPr>
            <p:spPr bwMode="auto">
              <a:xfrm>
                <a:off x="2834" y="2146"/>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47" name="Line 367"/>
              <p:cNvSpPr>
                <a:spLocks noChangeShapeType="1"/>
              </p:cNvSpPr>
              <p:nvPr/>
            </p:nvSpPr>
            <p:spPr bwMode="auto">
              <a:xfrm>
                <a:off x="3216" y="2146"/>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48" name="Line 368"/>
              <p:cNvSpPr>
                <a:spLocks noChangeShapeType="1"/>
              </p:cNvSpPr>
              <p:nvPr/>
            </p:nvSpPr>
            <p:spPr bwMode="auto">
              <a:xfrm>
                <a:off x="3224" y="2146"/>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49" name="Line 369"/>
              <p:cNvSpPr>
                <a:spLocks noChangeShapeType="1"/>
              </p:cNvSpPr>
              <p:nvPr/>
            </p:nvSpPr>
            <p:spPr bwMode="auto">
              <a:xfrm>
                <a:off x="3606" y="2146"/>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50" name="Line 370"/>
              <p:cNvSpPr>
                <a:spLocks noChangeShapeType="1"/>
              </p:cNvSpPr>
              <p:nvPr/>
            </p:nvSpPr>
            <p:spPr bwMode="auto">
              <a:xfrm>
                <a:off x="3613" y="2146"/>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51" name="Line 371"/>
              <p:cNvSpPr>
                <a:spLocks noChangeShapeType="1"/>
              </p:cNvSpPr>
              <p:nvPr/>
            </p:nvSpPr>
            <p:spPr bwMode="auto">
              <a:xfrm>
                <a:off x="3995" y="2146"/>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52" name="Line 372"/>
              <p:cNvSpPr>
                <a:spLocks noChangeShapeType="1"/>
              </p:cNvSpPr>
              <p:nvPr/>
            </p:nvSpPr>
            <p:spPr bwMode="auto">
              <a:xfrm>
                <a:off x="4002" y="2146"/>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53" name="Line 373"/>
              <p:cNvSpPr>
                <a:spLocks noChangeShapeType="1"/>
              </p:cNvSpPr>
              <p:nvPr/>
            </p:nvSpPr>
            <p:spPr bwMode="auto">
              <a:xfrm>
                <a:off x="4384" y="2146"/>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54" name="Rectangle 374"/>
              <p:cNvSpPr>
                <a:spLocks noChangeArrowheads="1"/>
              </p:cNvSpPr>
              <p:nvPr/>
            </p:nvSpPr>
            <p:spPr bwMode="auto">
              <a:xfrm>
                <a:off x="4391" y="2146"/>
                <a:ext cx="569"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55" name="Rectangle 375"/>
              <p:cNvSpPr>
                <a:spLocks noChangeArrowheads="1"/>
              </p:cNvSpPr>
              <p:nvPr/>
            </p:nvSpPr>
            <p:spPr bwMode="auto">
              <a:xfrm>
                <a:off x="4960" y="2146"/>
                <a:ext cx="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56" name="Line 376"/>
              <p:cNvSpPr>
                <a:spLocks noChangeShapeType="1"/>
              </p:cNvSpPr>
              <p:nvPr/>
            </p:nvSpPr>
            <p:spPr bwMode="auto">
              <a:xfrm>
                <a:off x="2049" y="215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57" name="Line 377"/>
              <p:cNvSpPr>
                <a:spLocks noChangeShapeType="1"/>
              </p:cNvSpPr>
              <p:nvPr/>
            </p:nvSpPr>
            <p:spPr bwMode="auto">
              <a:xfrm>
                <a:off x="2438" y="215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58" name="Line 378"/>
              <p:cNvSpPr>
                <a:spLocks noChangeShapeType="1"/>
              </p:cNvSpPr>
              <p:nvPr/>
            </p:nvSpPr>
            <p:spPr bwMode="auto">
              <a:xfrm>
                <a:off x="2827" y="215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59" name="Line 379"/>
              <p:cNvSpPr>
                <a:spLocks noChangeShapeType="1"/>
              </p:cNvSpPr>
              <p:nvPr/>
            </p:nvSpPr>
            <p:spPr bwMode="auto">
              <a:xfrm>
                <a:off x="3216" y="215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60" name="Line 380"/>
              <p:cNvSpPr>
                <a:spLocks noChangeShapeType="1"/>
              </p:cNvSpPr>
              <p:nvPr/>
            </p:nvSpPr>
            <p:spPr bwMode="auto">
              <a:xfrm>
                <a:off x="3606" y="215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61" name="Line 381"/>
              <p:cNvSpPr>
                <a:spLocks noChangeShapeType="1"/>
              </p:cNvSpPr>
              <p:nvPr/>
            </p:nvSpPr>
            <p:spPr bwMode="auto">
              <a:xfrm>
                <a:off x="3995" y="215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62" name="Line 382"/>
              <p:cNvSpPr>
                <a:spLocks noChangeShapeType="1"/>
              </p:cNvSpPr>
              <p:nvPr/>
            </p:nvSpPr>
            <p:spPr bwMode="auto">
              <a:xfrm>
                <a:off x="4384" y="215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63" name="Rectangle 383"/>
              <p:cNvSpPr>
                <a:spLocks noChangeArrowheads="1"/>
              </p:cNvSpPr>
              <p:nvPr/>
            </p:nvSpPr>
            <p:spPr bwMode="auto">
              <a:xfrm>
                <a:off x="4960" y="2153"/>
                <a:ext cx="7" cy="17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64" name="Rectangle 384"/>
              <p:cNvSpPr>
                <a:spLocks noChangeArrowheads="1"/>
              </p:cNvSpPr>
              <p:nvPr/>
            </p:nvSpPr>
            <p:spPr bwMode="auto">
              <a:xfrm>
                <a:off x="2196" y="2357"/>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100</a:t>
                </a:r>
                <a:endParaRPr lang="en-US" sz="2800" b="1">
                  <a:solidFill>
                    <a:srgbClr val="000000"/>
                  </a:solidFill>
                  <a:latin typeface="Times New Roman" pitchFamily="18" charset="0"/>
                </a:endParaRPr>
              </a:p>
            </p:txBody>
          </p:sp>
          <p:sp>
            <p:nvSpPr>
              <p:cNvPr id="174465" name="Rectangle 385"/>
              <p:cNvSpPr>
                <a:spLocks noChangeArrowheads="1"/>
              </p:cNvSpPr>
              <p:nvPr/>
            </p:nvSpPr>
            <p:spPr bwMode="auto">
              <a:xfrm>
                <a:off x="2585" y="2357"/>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120</a:t>
                </a:r>
                <a:endParaRPr lang="en-US" sz="2800" b="1">
                  <a:solidFill>
                    <a:srgbClr val="000000"/>
                  </a:solidFill>
                  <a:latin typeface="Times New Roman" pitchFamily="18" charset="0"/>
                </a:endParaRPr>
              </a:p>
            </p:txBody>
          </p:sp>
          <p:sp>
            <p:nvSpPr>
              <p:cNvPr id="174466" name="Rectangle 386"/>
              <p:cNvSpPr>
                <a:spLocks noChangeArrowheads="1"/>
              </p:cNvSpPr>
              <p:nvPr/>
            </p:nvSpPr>
            <p:spPr bwMode="auto">
              <a:xfrm>
                <a:off x="3011" y="2335"/>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467" name="Rectangle 387"/>
              <p:cNvSpPr>
                <a:spLocks noChangeArrowheads="1"/>
              </p:cNvSpPr>
              <p:nvPr/>
            </p:nvSpPr>
            <p:spPr bwMode="auto">
              <a:xfrm>
                <a:off x="2827" y="2419"/>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68" name="Rectangle 388"/>
              <p:cNvSpPr>
                <a:spLocks noChangeArrowheads="1"/>
              </p:cNvSpPr>
              <p:nvPr/>
            </p:nvSpPr>
            <p:spPr bwMode="auto">
              <a:xfrm>
                <a:off x="3378" y="2335"/>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a:t>
                </a:r>
                <a:endParaRPr lang="en-US" sz="2800" b="1">
                  <a:solidFill>
                    <a:srgbClr val="000000"/>
                  </a:solidFill>
                  <a:latin typeface="Times New Roman" pitchFamily="18" charset="0"/>
                </a:endParaRPr>
              </a:p>
            </p:txBody>
          </p:sp>
          <p:sp>
            <p:nvSpPr>
              <p:cNvPr id="174469" name="Rectangle 389"/>
              <p:cNvSpPr>
                <a:spLocks noChangeArrowheads="1"/>
              </p:cNvSpPr>
              <p:nvPr/>
            </p:nvSpPr>
            <p:spPr bwMode="auto">
              <a:xfrm>
                <a:off x="3216" y="2419"/>
                <a:ext cx="390"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70" name="Rectangle 390"/>
              <p:cNvSpPr>
                <a:spLocks noChangeArrowheads="1"/>
              </p:cNvSpPr>
              <p:nvPr/>
            </p:nvSpPr>
            <p:spPr bwMode="auto">
              <a:xfrm>
                <a:off x="3786" y="2335"/>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471" name="Rectangle 391"/>
              <p:cNvSpPr>
                <a:spLocks noChangeArrowheads="1"/>
              </p:cNvSpPr>
              <p:nvPr/>
            </p:nvSpPr>
            <p:spPr bwMode="auto">
              <a:xfrm>
                <a:off x="3606" y="2419"/>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72" name="Rectangle 392"/>
              <p:cNvSpPr>
                <a:spLocks noChangeArrowheads="1"/>
              </p:cNvSpPr>
              <p:nvPr/>
            </p:nvSpPr>
            <p:spPr bwMode="auto">
              <a:xfrm>
                <a:off x="4139" y="2335"/>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+23</a:t>
                </a:r>
                <a:endParaRPr lang="en-US" sz="2800" b="1">
                  <a:solidFill>
                    <a:srgbClr val="000000"/>
                  </a:solidFill>
                  <a:latin typeface="Times New Roman" pitchFamily="18" charset="0"/>
                </a:endParaRPr>
              </a:p>
            </p:txBody>
          </p:sp>
          <p:sp>
            <p:nvSpPr>
              <p:cNvPr id="174473" name="Rectangle 393"/>
              <p:cNvSpPr>
                <a:spLocks noChangeArrowheads="1"/>
              </p:cNvSpPr>
              <p:nvPr/>
            </p:nvSpPr>
            <p:spPr bwMode="auto">
              <a:xfrm>
                <a:off x="3995" y="2419"/>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74" name="Rectangle 394"/>
              <p:cNvSpPr>
                <a:spLocks noChangeArrowheads="1"/>
              </p:cNvSpPr>
              <p:nvPr/>
            </p:nvSpPr>
            <p:spPr bwMode="auto">
              <a:xfrm>
                <a:off x="4384" y="2411"/>
                <a:ext cx="576" cy="2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75" name="Line 395"/>
              <p:cNvSpPr>
                <a:spLocks noChangeShapeType="1"/>
              </p:cNvSpPr>
              <p:nvPr/>
            </p:nvSpPr>
            <p:spPr bwMode="auto">
              <a:xfrm>
                <a:off x="2049" y="232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76" name="Line 396"/>
              <p:cNvSpPr>
                <a:spLocks noChangeShapeType="1"/>
              </p:cNvSpPr>
              <p:nvPr/>
            </p:nvSpPr>
            <p:spPr bwMode="auto">
              <a:xfrm>
                <a:off x="2438" y="232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77" name="Line 397"/>
              <p:cNvSpPr>
                <a:spLocks noChangeShapeType="1"/>
              </p:cNvSpPr>
              <p:nvPr/>
            </p:nvSpPr>
            <p:spPr bwMode="auto">
              <a:xfrm>
                <a:off x="2827" y="232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78" name="Line 398"/>
              <p:cNvSpPr>
                <a:spLocks noChangeShapeType="1"/>
              </p:cNvSpPr>
              <p:nvPr/>
            </p:nvSpPr>
            <p:spPr bwMode="auto">
              <a:xfrm>
                <a:off x="3216" y="232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79" name="Line 399"/>
              <p:cNvSpPr>
                <a:spLocks noChangeShapeType="1"/>
              </p:cNvSpPr>
              <p:nvPr/>
            </p:nvSpPr>
            <p:spPr bwMode="auto">
              <a:xfrm>
                <a:off x="3606" y="232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80" name="Line 400"/>
              <p:cNvSpPr>
                <a:spLocks noChangeShapeType="1"/>
              </p:cNvSpPr>
              <p:nvPr/>
            </p:nvSpPr>
            <p:spPr bwMode="auto">
              <a:xfrm>
                <a:off x="3995" y="232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81" name="Line 401"/>
              <p:cNvSpPr>
                <a:spLocks noChangeShapeType="1"/>
              </p:cNvSpPr>
              <p:nvPr/>
            </p:nvSpPr>
            <p:spPr bwMode="auto">
              <a:xfrm>
                <a:off x="4384" y="232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82" name="Rectangle 402"/>
              <p:cNvSpPr>
                <a:spLocks noChangeArrowheads="1"/>
              </p:cNvSpPr>
              <p:nvPr/>
            </p:nvSpPr>
            <p:spPr bwMode="auto">
              <a:xfrm>
                <a:off x="4960" y="2325"/>
                <a:ext cx="7" cy="10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83" name="Rectangle 403"/>
              <p:cNvSpPr>
                <a:spLocks noChangeArrowheads="1"/>
              </p:cNvSpPr>
              <p:nvPr/>
            </p:nvSpPr>
            <p:spPr bwMode="auto">
              <a:xfrm>
                <a:off x="2196" y="2472"/>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120</a:t>
                </a:r>
                <a:endParaRPr lang="en-US" sz="2800" b="1">
                  <a:solidFill>
                    <a:srgbClr val="000000"/>
                  </a:solidFill>
                  <a:latin typeface="Times New Roman" pitchFamily="18" charset="0"/>
                </a:endParaRPr>
              </a:p>
            </p:txBody>
          </p:sp>
          <p:sp>
            <p:nvSpPr>
              <p:cNvPr id="174484" name="Rectangle 404"/>
              <p:cNvSpPr>
                <a:spLocks noChangeArrowheads="1"/>
              </p:cNvSpPr>
              <p:nvPr/>
            </p:nvSpPr>
            <p:spPr bwMode="auto">
              <a:xfrm>
                <a:off x="2585" y="2472"/>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140</a:t>
                </a:r>
                <a:endParaRPr lang="en-US" sz="2800" b="1">
                  <a:solidFill>
                    <a:srgbClr val="000000"/>
                  </a:solidFill>
                  <a:latin typeface="Times New Roman" pitchFamily="18" charset="0"/>
                </a:endParaRPr>
              </a:p>
            </p:txBody>
          </p:sp>
          <p:sp>
            <p:nvSpPr>
              <p:cNvPr id="174485" name="Rectangle 405"/>
              <p:cNvSpPr>
                <a:spLocks noChangeArrowheads="1"/>
              </p:cNvSpPr>
              <p:nvPr/>
            </p:nvSpPr>
            <p:spPr bwMode="auto">
              <a:xfrm>
                <a:off x="2827" y="2533"/>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86" name="Rectangle 406"/>
              <p:cNvSpPr>
                <a:spLocks noChangeArrowheads="1"/>
              </p:cNvSpPr>
              <p:nvPr/>
            </p:nvSpPr>
            <p:spPr bwMode="auto">
              <a:xfrm>
                <a:off x="3216" y="2533"/>
                <a:ext cx="390"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87" name="Rectangle 407"/>
              <p:cNvSpPr>
                <a:spLocks noChangeArrowheads="1"/>
              </p:cNvSpPr>
              <p:nvPr/>
            </p:nvSpPr>
            <p:spPr bwMode="auto">
              <a:xfrm>
                <a:off x="3606" y="2533"/>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88" name="Rectangle 408"/>
              <p:cNvSpPr>
                <a:spLocks noChangeArrowheads="1"/>
              </p:cNvSpPr>
              <p:nvPr/>
            </p:nvSpPr>
            <p:spPr bwMode="auto">
              <a:xfrm>
                <a:off x="3995" y="2533"/>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89" name="Rectangle 409"/>
              <p:cNvSpPr>
                <a:spLocks noChangeArrowheads="1"/>
              </p:cNvSpPr>
              <p:nvPr/>
            </p:nvSpPr>
            <p:spPr bwMode="auto">
              <a:xfrm>
                <a:off x="4384" y="2526"/>
                <a:ext cx="576" cy="2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90" name="Line 410"/>
              <p:cNvSpPr>
                <a:spLocks noChangeShapeType="1"/>
              </p:cNvSpPr>
              <p:nvPr/>
            </p:nvSpPr>
            <p:spPr bwMode="auto">
              <a:xfrm>
                <a:off x="2049" y="243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91" name="Line 411"/>
              <p:cNvSpPr>
                <a:spLocks noChangeShapeType="1"/>
              </p:cNvSpPr>
              <p:nvPr/>
            </p:nvSpPr>
            <p:spPr bwMode="auto">
              <a:xfrm>
                <a:off x="2056" y="243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92" name="Line 412"/>
              <p:cNvSpPr>
                <a:spLocks noChangeShapeType="1"/>
              </p:cNvSpPr>
              <p:nvPr/>
            </p:nvSpPr>
            <p:spPr bwMode="auto">
              <a:xfrm>
                <a:off x="2438" y="243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grpSp>
          <p:nvGrpSpPr>
            <p:cNvPr id="5" name="Group 413"/>
            <p:cNvGrpSpPr>
              <a:grpSpLocks/>
            </p:cNvGrpSpPr>
            <p:nvPr/>
          </p:nvGrpSpPr>
          <p:grpSpPr bwMode="auto">
            <a:xfrm>
              <a:off x="3168" y="2397"/>
              <a:ext cx="2918" cy="1260"/>
              <a:chOff x="2049" y="2433"/>
              <a:chExt cx="2918" cy="1260"/>
            </a:xfrm>
          </p:grpSpPr>
          <p:sp>
            <p:nvSpPr>
              <p:cNvPr id="174494" name="Line 414"/>
              <p:cNvSpPr>
                <a:spLocks noChangeShapeType="1"/>
              </p:cNvSpPr>
              <p:nvPr/>
            </p:nvSpPr>
            <p:spPr bwMode="auto">
              <a:xfrm>
                <a:off x="2445" y="243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95" name="Line 415"/>
              <p:cNvSpPr>
                <a:spLocks noChangeShapeType="1"/>
              </p:cNvSpPr>
              <p:nvPr/>
            </p:nvSpPr>
            <p:spPr bwMode="auto">
              <a:xfrm>
                <a:off x="2827" y="243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96" name="Line 416"/>
              <p:cNvSpPr>
                <a:spLocks noChangeShapeType="1"/>
              </p:cNvSpPr>
              <p:nvPr/>
            </p:nvSpPr>
            <p:spPr bwMode="auto">
              <a:xfrm>
                <a:off x="2834" y="243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97" name="Line 417"/>
              <p:cNvSpPr>
                <a:spLocks noChangeShapeType="1"/>
              </p:cNvSpPr>
              <p:nvPr/>
            </p:nvSpPr>
            <p:spPr bwMode="auto">
              <a:xfrm>
                <a:off x="3216" y="243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98" name="Line 418"/>
              <p:cNvSpPr>
                <a:spLocks noChangeShapeType="1"/>
              </p:cNvSpPr>
              <p:nvPr/>
            </p:nvSpPr>
            <p:spPr bwMode="auto">
              <a:xfrm>
                <a:off x="3224" y="2433"/>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499" name="Line 419"/>
              <p:cNvSpPr>
                <a:spLocks noChangeShapeType="1"/>
              </p:cNvSpPr>
              <p:nvPr/>
            </p:nvSpPr>
            <p:spPr bwMode="auto">
              <a:xfrm>
                <a:off x="3606" y="243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00" name="Line 420"/>
              <p:cNvSpPr>
                <a:spLocks noChangeShapeType="1"/>
              </p:cNvSpPr>
              <p:nvPr/>
            </p:nvSpPr>
            <p:spPr bwMode="auto">
              <a:xfrm>
                <a:off x="3613" y="2433"/>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01" name="Line 421"/>
              <p:cNvSpPr>
                <a:spLocks noChangeShapeType="1"/>
              </p:cNvSpPr>
              <p:nvPr/>
            </p:nvSpPr>
            <p:spPr bwMode="auto">
              <a:xfrm>
                <a:off x="3995" y="243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02" name="Line 422"/>
              <p:cNvSpPr>
                <a:spLocks noChangeShapeType="1"/>
              </p:cNvSpPr>
              <p:nvPr/>
            </p:nvSpPr>
            <p:spPr bwMode="auto">
              <a:xfrm>
                <a:off x="4002" y="243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03" name="Line 423"/>
              <p:cNvSpPr>
                <a:spLocks noChangeShapeType="1"/>
              </p:cNvSpPr>
              <p:nvPr/>
            </p:nvSpPr>
            <p:spPr bwMode="auto">
              <a:xfrm>
                <a:off x="4384" y="243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04" name="Rectangle 424"/>
              <p:cNvSpPr>
                <a:spLocks noChangeArrowheads="1"/>
              </p:cNvSpPr>
              <p:nvPr/>
            </p:nvSpPr>
            <p:spPr bwMode="auto">
              <a:xfrm>
                <a:off x="4391" y="2433"/>
                <a:ext cx="569"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05" name="Rectangle 425"/>
              <p:cNvSpPr>
                <a:spLocks noChangeArrowheads="1"/>
              </p:cNvSpPr>
              <p:nvPr/>
            </p:nvSpPr>
            <p:spPr bwMode="auto">
              <a:xfrm>
                <a:off x="4960" y="2433"/>
                <a:ext cx="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06" name="Line 426"/>
              <p:cNvSpPr>
                <a:spLocks noChangeShapeType="1"/>
              </p:cNvSpPr>
              <p:nvPr/>
            </p:nvSpPr>
            <p:spPr bwMode="auto">
              <a:xfrm>
                <a:off x="2049" y="244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07" name="Line 427"/>
              <p:cNvSpPr>
                <a:spLocks noChangeShapeType="1"/>
              </p:cNvSpPr>
              <p:nvPr/>
            </p:nvSpPr>
            <p:spPr bwMode="auto">
              <a:xfrm>
                <a:off x="2438" y="244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08" name="Line 428"/>
              <p:cNvSpPr>
                <a:spLocks noChangeShapeType="1"/>
              </p:cNvSpPr>
              <p:nvPr/>
            </p:nvSpPr>
            <p:spPr bwMode="auto">
              <a:xfrm>
                <a:off x="2827" y="244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09" name="Line 429"/>
              <p:cNvSpPr>
                <a:spLocks noChangeShapeType="1"/>
              </p:cNvSpPr>
              <p:nvPr/>
            </p:nvSpPr>
            <p:spPr bwMode="auto">
              <a:xfrm>
                <a:off x="3216" y="244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10" name="Line 430"/>
              <p:cNvSpPr>
                <a:spLocks noChangeShapeType="1"/>
              </p:cNvSpPr>
              <p:nvPr/>
            </p:nvSpPr>
            <p:spPr bwMode="auto">
              <a:xfrm>
                <a:off x="3606" y="244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11" name="Line 431"/>
              <p:cNvSpPr>
                <a:spLocks noChangeShapeType="1"/>
              </p:cNvSpPr>
              <p:nvPr/>
            </p:nvSpPr>
            <p:spPr bwMode="auto">
              <a:xfrm>
                <a:off x="3995" y="244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12" name="Line 432"/>
              <p:cNvSpPr>
                <a:spLocks noChangeShapeType="1"/>
              </p:cNvSpPr>
              <p:nvPr/>
            </p:nvSpPr>
            <p:spPr bwMode="auto">
              <a:xfrm>
                <a:off x="4384" y="244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13" name="Rectangle 433"/>
              <p:cNvSpPr>
                <a:spLocks noChangeArrowheads="1"/>
              </p:cNvSpPr>
              <p:nvPr/>
            </p:nvSpPr>
            <p:spPr bwMode="auto">
              <a:xfrm>
                <a:off x="4960" y="2440"/>
                <a:ext cx="7" cy="10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14" name="Rectangle 434"/>
              <p:cNvSpPr>
                <a:spLocks noChangeArrowheads="1"/>
              </p:cNvSpPr>
              <p:nvPr/>
            </p:nvSpPr>
            <p:spPr bwMode="auto">
              <a:xfrm>
                <a:off x="2196" y="2579"/>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140</a:t>
                </a:r>
                <a:endParaRPr lang="en-US" sz="2800" b="1">
                  <a:solidFill>
                    <a:srgbClr val="000000"/>
                  </a:solidFill>
                  <a:latin typeface="Times New Roman" pitchFamily="18" charset="0"/>
                </a:endParaRPr>
              </a:p>
            </p:txBody>
          </p:sp>
          <p:sp>
            <p:nvSpPr>
              <p:cNvPr id="174515" name="Rectangle 435"/>
              <p:cNvSpPr>
                <a:spLocks noChangeArrowheads="1"/>
              </p:cNvSpPr>
              <p:nvPr/>
            </p:nvSpPr>
            <p:spPr bwMode="auto">
              <a:xfrm>
                <a:off x="2049" y="2656"/>
                <a:ext cx="389" cy="6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16" name="Rectangle 436"/>
              <p:cNvSpPr>
                <a:spLocks noChangeArrowheads="1"/>
              </p:cNvSpPr>
              <p:nvPr/>
            </p:nvSpPr>
            <p:spPr bwMode="auto">
              <a:xfrm>
                <a:off x="2585" y="2579"/>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160</a:t>
                </a:r>
                <a:endParaRPr lang="en-US" sz="2800" b="1">
                  <a:solidFill>
                    <a:srgbClr val="000000"/>
                  </a:solidFill>
                  <a:latin typeface="Times New Roman" pitchFamily="18" charset="0"/>
                </a:endParaRPr>
              </a:p>
            </p:txBody>
          </p:sp>
          <p:sp>
            <p:nvSpPr>
              <p:cNvPr id="174517" name="Rectangle 437"/>
              <p:cNvSpPr>
                <a:spLocks noChangeArrowheads="1"/>
              </p:cNvSpPr>
              <p:nvPr/>
            </p:nvSpPr>
            <p:spPr bwMode="auto">
              <a:xfrm>
                <a:off x="2438" y="2656"/>
                <a:ext cx="389" cy="6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18" name="Rectangle 438"/>
              <p:cNvSpPr>
                <a:spLocks noChangeArrowheads="1"/>
              </p:cNvSpPr>
              <p:nvPr/>
            </p:nvSpPr>
            <p:spPr bwMode="auto">
              <a:xfrm>
                <a:off x="2974" y="255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+40</a:t>
                </a:r>
                <a:endParaRPr lang="en-US" sz="2800" b="1">
                  <a:solidFill>
                    <a:srgbClr val="000000"/>
                  </a:solidFill>
                  <a:latin typeface="Times New Roman" pitchFamily="18" charset="0"/>
                </a:endParaRPr>
              </a:p>
            </p:txBody>
          </p:sp>
          <p:sp>
            <p:nvSpPr>
              <p:cNvPr id="174519" name="Rectangle 439"/>
              <p:cNvSpPr>
                <a:spLocks noChangeArrowheads="1"/>
              </p:cNvSpPr>
              <p:nvPr/>
            </p:nvSpPr>
            <p:spPr bwMode="auto">
              <a:xfrm>
                <a:off x="3008" y="2637"/>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520" name="Rectangle 440"/>
              <p:cNvSpPr>
                <a:spLocks noChangeArrowheads="1"/>
              </p:cNvSpPr>
              <p:nvPr/>
            </p:nvSpPr>
            <p:spPr bwMode="auto">
              <a:xfrm>
                <a:off x="3361" y="255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+28</a:t>
                </a:r>
                <a:endParaRPr lang="en-US" sz="2800" b="1">
                  <a:solidFill>
                    <a:srgbClr val="000000"/>
                  </a:solidFill>
                  <a:latin typeface="Times New Roman" pitchFamily="18" charset="0"/>
                </a:endParaRPr>
              </a:p>
            </p:txBody>
          </p:sp>
          <p:sp>
            <p:nvSpPr>
              <p:cNvPr id="174521" name="Rectangle 441"/>
              <p:cNvSpPr>
                <a:spLocks noChangeArrowheads="1"/>
              </p:cNvSpPr>
              <p:nvPr/>
            </p:nvSpPr>
            <p:spPr bwMode="auto">
              <a:xfrm>
                <a:off x="3380" y="2637"/>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a:t>
                </a:r>
                <a:endParaRPr lang="en-US" sz="2800" b="1">
                  <a:solidFill>
                    <a:srgbClr val="000000"/>
                  </a:solidFill>
                  <a:latin typeface="Times New Roman" pitchFamily="18" charset="0"/>
                </a:endParaRPr>
              </a:p>
            </p:txBody>
          </p:sp>
          <p:sp>
            <p:nvSpPr>
              <p:cNvPr id="174522" name="Rectangle 442"/>
              <p:cNvSpPr>
                <a:spLocks noChangeArrowheads="1"/>
              </p:cNvSpPr>
              <p:nvPr/>
            </p:nvSpPr>
            <p:spPr bwMode="auto">
              <a:xfrm>
                <a:off x="3752" y="255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+40</a:t>
                </a:r>
                <a:endParaRPr lang="en-US" sz="2800" b="1">
                  <a:solidFill>
                    <a:srgbClr val="000000"/>
                  </a:solidFill>
                  <a:latin typeface="Times New Roman" pitchFamily="18" charset="0"/>
                </a:endParaRPr>
              </a:p>
            </p:txBody>
          </p:sp>
          <p:sp>
            <p:nvSpPr>
              <p:cNvPr id="174523" name="Rectangle 443"/>
              <p:cNvSpPr>
                <a:spLocks noChangeArrowheads="1"/>
              </p:cNvSpPr>
              <p:nvPr/>
            </p:nvSpPr>
            <p:spPr bwMode="auto">
              <a:xfrm>
                <a:off x="3786" y="2637"/>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524" name="Rectangle 444"/>
              <p:cNvSpPr>
                <a:spLocks noChangeArrowheads="1"/>
              </p:cNvSpPr>
              <p:nvPr/>
            </p:nvSpPr>
            <p:spPr bwMode="auto">
              <a:xfrm>
                <a:off x="4139" y="255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+52</a:t>
                </a:r>
                <a:endParaRPr lang="en-US" sz="2800" b="1">
                  <a:solidFill>
                    <a:srgbClr val="000000"/>
                  </a:solidFill>
                  <a:latin typeface="Times New Roman" pitchFamily="18" charset="0"/>
                </a:endParaRPr>
              </a:p>
            </p:txBody>
          </p:sp>
          <p:sp>
            <p:nvSpPr>
              <p:cNvPr id="174525" name="Rectangle 445"/>
              <p:cNvSpPr>
                <a:spLocks noChangeArrowheads="1"/>
              </p:cNvSpPr>
              <p:nvPr/>
            </p:nvSpPr>
            <p:spPr bwMode="auto">
              <a:xfrm>
                <a:off x="4143" y="2637"/>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+27</a:t>
                </a:r>
                <a:endParaRPr lang="en-US" sz="2800" b="1">
                  <a:solidFill>
                    <a:srgbClr val="000000"/>
                  </a:solidFill>
                  <a:latin typeface="Times New Roman" pitchFamily="18" charset="0"/>
                </a:endParaRPr>
              </a:p>
            </p:txBody>
          </p:sp>
          <p:sp>
            <p:nvSpPr>
              <p:cNvPr id="174526" name="Rectangle 446"/>
              <p:cNvSpPr>
                <a:spLocks noChangeArrowheads="1"/>
              </p:cNvSpPr>
              <p:nvPr/>
            </p:nvSpPr>
            <p:spPr bwMode="auto">
              <a:xfrm>
                <a:off x="4384" y="2634"/>
                <a:ext cx="576" cy="86"/>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27" name="Line 447"/>
              <p:cNvSpPr>
                <a:spLocks noChangeShapeType="1"/>
              </p:cNvSpPr>
              <p:nvPr/>
            </p:nvSpPr>
            <p:spPr bwMode="auto">
              <a:xfrm>
                <a:off x="2049" y="254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28" name="Line 448"/>
              <p:cNvSpPr>
                <a:spLocks noChangeShapeType="1"/>
              </p:cNvSpPr>
              <p:nvPr/>
            </p:nvSpPr>
            <p:spPr bwMode="auto">
              <a:xfrm>
                <a:off x="2438" y="254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29" name="Line 449"/>
              <p:cNvSpPr>
                <a:spLocks noChangeShapeType="1"/>
              </p:cNvSpPr>
              <p:nvPr/>
            </p:nvSpPr>
            <p:spPr bwMode="auto">
              <a:xfrm>
                <a:off x="2827" y="254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30" name="Line 450"/>
              <p:cNvSpPr>
                <a:spLocks noChangeShapeType="1"/>
              </p:cNvSpPr>
              <p:nvPr/>
            </p:nvSpPr>
            <p:spPr bwMode="auto">
              <a:xfrm>
                <a:off x="3216" y="254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31" name="Line 451"/>
              <p:cNvSpPr>
                <a:spLocks noChangeShapeType="1"/>
              </p:cNvSpPr>
              <p:nvPr/>
            </p:nvSpPr>
            <p:spPr bwMode="auto">
              <a:xfrm>
                <a:off x="3606" y="254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32" name="Line 452"/>
              <p:cNvSpPr>
                <a:spLocks noChangeShapeType="1"/>
              </p:cNvSpPr>
              <p:nvPr/>
            </p:nvSpPr>
            <p:spPr bwMode="auto">
              <a:xfrm>
                <a:off x="3995" y="254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33" name="Line 453"/>
              <p:cNvSpPr>
                <a:spLocks noChangeShapeType="1"/>
              </p:cNvSpPr>
              <p:nvPr/>
            </p:nvSpPr>
            <p:spPr bwMode="auto">
              <a:xfrm>
                <a:off x="4384" y="2548"/>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34" name="Rectangle 454"/>
              <p:cNvSpPr>
                <a:spLocks noChangeArrowheads="1"/>
              </p:cNvSpPr>
              <p:nvPr/>
            </p:nvSpPr>
            <p:spPr bwMode="auto">
              <a:xfrm>
                <a:off x="4960" y="2548"/>
                <a:ext cx="7" cy="17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35" name="Rectangle 455"/>
              <p:cNvSpPr>
                <a:spLocks noChangeArrowheads="1"/>
              </p:cNvSpPr>
              <p:nvPr/>
            </p:nvSpPr>
            <p:spPr bwMode="auto">
              <a:xfrm>
                <a:off x="2196" y="2752"/>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160</a:t>
                </a:r>
                <a:endParaRPr lang="en-US" sz="2800" b="1">
                  <a:solidFill>
                    <a:srgbClr val="000000"/>
                  </a:solidFill>
                  <a:latin typeface="Times New Roman" pitchFamily="18" charset="0"/>
                </a:endParaRPr>
              </a:p>
            </p:txBody>
          </p:sp>
          <p:sp>
            <p:nvSpPr>
              <p:cNvPr id="174536" name="Rectangle 456"/>
              <p:cNvSpPr>
                <a:spLocks noChangeArrowheads="1"/>
              </p:cNvSpPr>
              <p:nvPr/>
            </p:nvSpPr>
            <p:spPr bwMode="auto">
              <a:xfrm>
                <a:off x="2585" y="2752"/>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180</a:t>
                </a:r>
                <a:endParaRPr lang="en-US" sz="2800" b="1">
                  <a:solidFill>
                    <a:srgbClr val="000000"/>
                  </a:solidFill>
                  <a:latin typeface="Times New Roman" pitchFamily="18" charset="0"/>
                </a:endParaRPr>
              </a:p>
            </p:txBody>
          </p:sp>
          <p:sp>
            <p:nvSpPr>
              <p:cNvPr id="174537" name="Rectangle 457"/>
              <p:cNvSpPr>
                <a:spLocks noChangeArrowheads="1"/>
              </p:cNvSpPr>
              <p:nvPr/>
            </p:nvSpPr>
            <p:spPr bwMode="auto">
              <a:xfrm>
                <a:off x="2827" y="2814"/>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38" name="Rectangle 458"/>
              <p:cNvSpPr>
                <a:spLocks noChangeArrowheads="1"/>
              </p:cNvSpPr>
              <p:nvPr/>
            </p:nvSpPr>
            <p:spPr bwMode="auto">
              <a:xfrm>
                <a:off x="3216" y="2814"/>
                <a:ext cx="390"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39" name="Rectangle 459"/>
              <p:cNvSpPr>
                <a:spLocks noChangeArrowheads="1"/>
              </p:cNvSpPr>
              <p:nvPr/>
            </p:nvSpPr>
            <p:spPr bwMode="auto">
              <a:xfrm>
                <a:off x="3606" y="2814"/>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40" name="Rectangle 460"/>
              <p:cNvSpPr>
                <a:spLocks noChangeArrowheads="1"/>
              </p:cNvSpPr>
              <p:nvPr/>
            </p:nvSpPr>
            <p:spPr bwMode="auto">
              <a:xfrm>
                <a:off x="3995" y="2814"/>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41" name="Rectangle 461"/>
              <p:cNvSpPr>
                <a:spLocks noChangeArrowheads="1"/>
              </p:cNvSpPr>
              <p:nvPr/>
            </p:nvSpPr>
            <p:spPr bwMode="auto">
              <a:xfrm>
                <a:off x="4384" y="2806"/>
                <a:ext cx="576" cy="2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42" name="Line 462"/>
              <p:cNvSpPr>
                <a:spLocks noChangeShapeType="1"/>
              </p:cNvSpPr>
              <p:nvPr/>
            </p:nvSpPr>
            <p:spPr bwMode="auto">
              <a:xfrm>
                <a:off x="2049" y="272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43" name="Line 463"/>
              <p:cNvSpPr>
                <a:spLocks noChangeShapeType="1"/>
              </p:cNvSpPr>
              <p:nvPr/>
            </p:nvSpPr>
            <p:spPr bwMode="auto">
              <a:xfrm>
                <a:off x="2438" y="272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44" name="Line 464"/>
              <p:cNvSpPr>
                <a:spLocks noChangeShapeType="1"/>
              </p:cNvSpPr>
              <p:nvPr/>
            </p:nvSpPr>
            <p:spPr bwMode="auto">
              <a:xfrm>
                <a:off x="2827" y="272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45" name="Line 465"/>
              <p:cNvSpPr>
                <a:spLocks noChangeShapeType="1"/>
              </p:cNvSpPr>
              <p:nvPr/>
            </p:nvSpPr>
            <p:spPr bwMode="auto">
              <a:xfrm>
                <a:off x="3216" y="272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46" name="Line 466"/>
              <p:cNvSpPr>
                <a:spLocks noChangeShapeType="1"/>
              </p:cNvSpPr>
              <p:nvPr/>
            </p:nvSpPr>
            <p:spPr bwMode="auto">
              <a:xfrm>
                <a:off x="3606" y="272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47" name="Line 467"/>
              <p:cNvSpPr>
                <a:spLocks noChangeShapeType="1"/>
              </p:cNvSpPr>
              <p:nvPr/>
            </p:nvSpPr>
            <p:spPr bwMode="auto">
              <a:xfrm>
                <a:off x="3995" y="272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48" name="Line 468"/>
              <p:cNvSpPr>
                <a:spLocks noChangeShapeType="1"/>
              </p:cNvSpPr>
              <p:nvPr/>
            </p:nvSpPr>
            <p:spPr bwMode="auto">
              <a:xfrm>
                <a:off x="4384" y="2720"/>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49" name="Rectangle 469"/>
              <p:cNvSpPr>
                <a:spLocks noChangeArrowheads="1"/>
              </p:cNvSpPr>
              <p:nvPr/>
            </p:nvSpPr>
            <p:spPr bwMode="auto">
              <a:xfrm>
                <a:off x="4960" y="2720"/>
                <a:ext cx="7" cy="10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50" name="Rectangle 470"/>
              <p:cNvSpPr>
                <a:spLocks noChangeArrowheads="1"/>
              </p:cNvSpPr>
              <p:nvPr/>
            </p:nvSpPr>
            <p:spPr bwMode="auto">
              <a:xfrm>
                <a:off x="2196" y="2867"/>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180</a:t>
                </a:r>
                <a:endParaRPr lang="en-US" sz="2800" b="1">
                  <a:solidFill>
                    <a:srgbClr val="000000"/>
                  </a:solidFill>
                  <a:latin typeface="Times New Roman" pitchFamily="18" charset="0"/>
                </a:endParaRPr>
              </a:p>
            </p:txBody>
          </p:sp>
          <p:sp>
            <p:nvSpPr>
              <p:cNvPr id="174551" name="Rectangle 471"/>
              <p:cNvSpPr>
                <a:spLocks noChangeArrowheads="1"/>
              </p:cNvSpPr>
              <p:nvPr/>
            </p:nvSpPr>
            <p:spPr bwMode="auto">
              <a:xfrm>
                <a:off x="2585" y="2867"/>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200</a:t>
                </a:r>
                <a:endParaRPr lang="en-US" sz="2800" b="1">
                  <a:solidFill>
                    <a:srgbClr val="000000"/>
                  </a:solidFill>
                  <a:latin typeface="Times New Roman" pitchFamily="18" charset="0"/>
                </a:endParaRPr>
              </a:p>
            </p:txBody>
          </p:sp>
          <p:sp>
            <p:nvSpPr>
              <p:cNvPr id="174552" name="Rectangle 472"/>
              <p:cNvSpPr>
                <a:spLocks noChangeArrowheads="1"/>
              </p:cNvSpPr>
              <p:nvPr/>
            </p:nvSpPr>
            <p:spPr bwMode="auto">
              <a:xfrm>
                <a:off x="2827" y="2928"/>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53" name="Rectangle 473"/>
              <p:cNvSpPr>
                <a:spLocks noChangeArrowheads="1"/>
              </p:cNvSpPr>
              <p:nvPr/>
            </p:nvSpPr>
            <p:spPr bwMode="auto">
              <a:xfrm>
                <a:off x="3216" y="2928"/>
                <a:ext cx="390"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54" name="Rectangle 474"/>
              <p:cNvSpPr>
                <a:spLocks noChangeArrowheads="1"/>
              </p:cNvSpPr>
              <p:nvPr/>
            </p:nvSpPr>
            <p:spPr bwMode="auto">
              <a:xfrm>
                <a:off x="3606" y="2928"/>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55" name="Rectangle 475"/>
              <p:cNvSpPr>
                <a:spLocks noChangeArrowheads="1"/>
              </p:cNvSpPr>
              <p:nvPr/>
            </p:nvSpPr>
            <p:spPr bwMode="auto">
              <a:xfrm>
                <a:off x="3995" y="2928"/>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56" name="Rectangle 476"/>
              <p:cNvSpPr>
                <a:spLocks noChangeArrowheads="1"/>
              </p:cNvSpPr>
              <p:nvPr/>
            </p:nvSpPr>
            <p:spPr bwMode="auto">
              <a:xfrm>
                <a:off x="4384" y="2921"/>
                <a:ext cx="576" cy="2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57" name="Line 477"/>
              <p:cNvSpPr>
                <a:spLocks noChangeShapeType="1"/>
              </p:cNvSpPr>
              <p:nvPr/>
            </p:nvSpPr>
            <p:spPr bwMode="auto">
              <a:xfrm>
                <a:off x="2049" y="282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58" name="Line 478"/>
              <p:cNvSpPr>
                <a:spLocks noChangeShapeType="1"/>
              </p:cNvSpPr>
              <p:nvPr/>
            </p:nvSpPr>
            <p:spPr bwMode="auto">
              <a:xfrm>
                <a:off x="2056" y="2828"/>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59" name="Line 479"/>
              <p:cNvSpPr>
                <a:spLocks noChangeShapeType="1"/>
              </p:cNvSpPr>
              <p:nvPr/>
            </p:nvSpPr>
            <p:spPr bwMode="auto">
              <a:xfrm>
                <a:off x="2438" y="282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60" name="Line 480"/>
              <p:cNvSpPr>
                <a:spLocks noChangeShapeType="1"/>
              </p:cNvSpPr>
              <p:nvPr/>
            </p:nvSpPr>
            <p:spPr bwMode="auto">
              <a:xfrm>
                <a:off x="2445" y="2828"/>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61" name="Line 481"/>
              <p:cNvSpPr>
                <a:spLocks noChangeShapeType="1"/>
              </p:cNvSpPr>
              <p:nvPr/>
            </p:nvSpPr>
            <p:spPr bwMode="auto">
              <a:xfrm>
                <a:off x="2827" y="282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62" name="Line 482"/>
              <p:cNvSpPr>
                <a:spLocks noChangeShapeType="1"/>
              </p:cNvSpPr>
              <p:nvPr/>
            </p:nvSpPr>
            <p:spPr bwMode="auto">
              <a:xfrm>
                <a:off x="2834" y="2828"/>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63" name="Line 483"/>
              <p:cNvSpPr>
                <a:spLocks noChangeShapeType="1"/>
              </p:cNvSpPr>
              <p:nvPr/>
            </p:nvSpPr>
            <p:spPr bwMode="auto">
              <a:xfrm>
                <a:off x="3216" y="282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64" name="Line 484"/>
              <p:cNvSpPr>
                <a:spLocks noChangeShapeType="1"/>
              </p:cNvSpPr>
              <p:nvPr/>
            </p:nvSpPr>
            <p:spPr bwMode="auto">
              <a:xfrm>
                <a:off x="3224" y="2828"/>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65" name="Line 485"/>
              <p:cNvSpPr>
                <a:spLocks noChangeShapeType="1"/>
              </p:cNvSpPr>
              <p:nvPr/>
            </p:nvSpPr>
            <p:spPr bwMode="auto">
              <a:xfrm>
                <a:off x="3606" y="282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66" name="Line 486"/>
              <p:cNvSpPr>
                <a:spLocks noChangeShapeType="1"/>
              </p:cNvSpPr>
              <p:nvPr/>
            </p:nvSpPr>
            <p:spPr bwMode="auto">
              <a:xfrm>
                <a:off x="3613" y="2828"/>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67" name="Line 487"/>
              <p:cNvSpPr>
                <a:spLocks noChangeShapeType="1"/>
              </p:cNvSpPr>
              <p:nvPr/>
            </p:nvSpPr>
            <p:spPr bwMode="auto">
              <a:xfrm>
                <a:off x="3995" y="282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68" name="Line 488"/>
              <p:cNvSpPr>
                <a:spLocks noChangeShapeType="1"/>
              </p:cNvSpPr>
              <p:nvPr/>
            </p:nvSpPr>
            <p:spPr bwMode="auto">
              <a:xfrm>
                <a:off x="4002" y="2828"/>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69" name="Line 489"/>
              <p:cNvSpPr>
                <a:spLocks noChangeShapeType="1"/>
              </p:cNvSpPr>
              <p:nvPr/>
            </p:nvSpPr>
            <p:spPr bwMode="auto">
              <a:xfrm>
                <a:off x="4384" y="2828"/>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70" name="Rectangle 490"/>
              <p:cNvSpPr>
                <a:spLocks noChangeArrowheads="1"/>
              </p:cNvSpPr>
              <p:nvPr/>
            </p:nvSpPr>
            <p:spPr bwMode="auto">
              <a:xfrm>
                <a:off x="4391" y="2828"/>
                <a:ext cx="569"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71" name="Rectangle 491"/>
              <p:cNvSpPr>
                <a:spLocks noChangeArrowheads="1"/>
              </p:cNvSpPr>
              <p:nvPr/>
            </p:nvSpPr>
            <p:spPr bwMode="auto">
              <a:xfrm>
                <a:off x="4960" y="2828"/>
                <a:ext cx="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72" name="Line 492"/>
              <p:cNvSpPr>
                <a:spLocks noChangeShapeType="1"/>
              </p:cNvSpPr>
              <p:nvPr/>
            </p:nvSpPr>
            <p:spPr bwMode="auto">
              <a:xfrm>
                <a:off x="2049" y="283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73" name="Line 493"/>
              <p:cNvSpPr>
                <a:spLocks noChangeShapeType="1"/>
              </p:cNvSpPr>
              <p:nvPr/>
            </p:nvSpPr>
            <p:spPr bwMode="auto">
              <a:xfrm>
                <a:off x="2438" y="283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74" name="Line 494"/>
              <p:cNvSpPr>
                <a:spLocks noChangeShapeType="1"/>
              </p:cNvSpPr>
              <p:nvPr/>
            </p:nvSpPr>
            <p:spPr bwMode="auto">
              <a:xfrm>
                <a:off x="2827" y="283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75" name="Line 495"/>
              <p:cNvSpPr>
                <a:spLocks noChangeShapeType="1"/>
              </p:cNvSpPr>
              <p:nvPr/>
            </p:nvSpPr>
            <p:spPr bwMode="auto">
              <a:xfrm>
                <a:off x="3216" y="283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76" name="Line 496"/>
              <p:cNvSpPr>
                <a:spLocks noChangeShapeType="1"/>
              </p:cNvSpPr>
              <p:nvPr/>
            </p:nvSpPr>
            <p:spPr bwMode="auto">
              <a:xfrm>
                <a:off x="3606" y="283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77" name="Line 497"/>
              <p:cNvSpPr>
                <a:spLocks noChangeShapeType="1"/>
              </p:cNvSpPr>
              <p:nvPr/>
            </p:nvSpPr>
            <p:spPr bwMode="auto">
              <a:xfrm>
                <a:off x="3995" y="283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78" name="Line 498"/>
              <p:cNvSpPr>
                <a:spLocks noChangeShapeType="1"/>
              </p:cNvSpPr>
              <p:nvPr/>
            </p:nvSpPr>
            <p:spPr bwMode="auto">
              <a:xfrm>
                <a:off x="4384" y="283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79" name="Rectangle 499"/>
              <p:cNvSpPr>
                <a:spLocks noChangeArrowheads="1"/>
              </p:cNvSpPr>
              <p:nvPr/>
            </p:nvSpPr>
            <p:spPr bwMode="auto">
              <a:xfrm>
                <a:off x="4960" y="2835"/>
                <a:ext cx="7" cy="10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80" name="Rectangle 500"/>
              <p:cNvSpPr>
                <a:spLocks noChangeArrowheads="1"/>
              </p:cNvSpPr>
              <p:nvPr/>
            </p:nvSpPr>
            <p:spPr bwMode="auto">
              <a:xfrm>
                <a:off x="2196" y="2974"/>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200</a:t>
                </a:r>
                <a:endParaRPr lang="en-US" sz="2800" b="1">
                  <a:solidFill>
                    <a:srgbClr val="000000"/>
                  </a:solidFill>
                  <a:latin typeface="Times New Roman" pitchFamily="18" charset="0"/>
                </a:endParaRPr>
              </a:p>
            </p:txBody>
          </p:sp>
          <p:sp>
            <p:nvSpPr>
              <p:cNvPr id="174581" name="Rectangle 501"/>
              <p:cNvSpPr>
                <a:spLocks noChangeArrowheads="1"/>
              </p:cNvSpPr>
              <p:nvPr/>
            </p:nvSpPr>
            <p:spPr bwMode="auto">
              <a:xfrm>
                <a:off x="2049" y="3051"/>
                <a:ext cx="389" cy="6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82" name="Rectangle 502"/>
              <p:cNvSpPr>
                <a:spLocks noChangeArrowheads="1"/>
              </p:cNvSpPr>
              <p:nvPr/>
            </p:nvSpPr>
            <p:spPr bwMode="auto">
              <a:xfrm>
                <a:off x="2585" y="2974"/>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225</a:t>
                </a:r>
                <a:endParaRPr lang="en-US" sz="2800" b="1">
                  <a:solidFill>
                    <a:srgbClr val="000000"/>
                  </a:solidFill>
                  <a:latin typeface="Times New Roman" pitchFamily="18" charset="0"/>
                </a:endParaRPr>
              </a:p>
            </p:txBody>
          </p:sp>
          <p:sp>
            <p:nvSpPr>
              <p:cNvPr id="174583" name="Rectangle 503"/>
              <p:cNvSpPr>
                <a:spLocks noChangeArrowheads="1"/>
              </p:cNvSpPr>
              <p:nvPr/>
            </p:nvSpPr>
            <p:spPr bwMode="auto">
              <a:xfrm>
                <a:off x="2438" y="3051"/>
                <a:ext cx="389" cy="6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84" name="Rectangle 504"/>
              <p:cNvSpPr>
                <a:spLocks noChangeArrowheads="1"/>
              </p:cNvSpPr>
              <p:nvPr/>
            </p:nvSpPr>
            <p:spPr bwMode="auto">
              <a:xfrm>
                <a:off x="2974" y="2953"/>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+46</a:t>
                </a:r>
                <a:endParaRPr lang="en-US" sz="2800" b="1">
                  <a:solidFill>
                    <a:srgbClr val="000000"/>
                  </a:solidFill>
                  <a:latin typeface="Times New Roman" pitchFamily="18" charset="0"/>
                </a:endParaRPr>
              </a:p>
            </p:txBody>
          </p:sp>
          <p:sp>
            <p:nvSpPr>
              <p:cNvPr id="174585" name="Rectangle 505"/>
              <p:cNvSpPr>
                <a:spLocks noChangeArrowheads="1"/>
              </p:cNvSpPr>
              <p:nvPr/>
            </p:nvSpPr>
            <p:spPr bwMode="auto">
              <a:xfrm>
                <a:off x="3008" y="3032"/>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586" name="Rectangle 506"/>
              <p:cNvSpPr>
                <a:spLocks noChangeArrowheads="1"/>
              </p:cNvSpPr>
              <p:nvPr/>
            </p:nvSpPr>
            <p:spPr bwMode="auto">
              <a:xfrm>
                <a:off x="3361" y="2953"/>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+33</a:t>
                </a:r>
                <a:endParaRPr lang="en-US" sz="2800" b="1">
                  <a:solidFill>
                    <a:srgbClr val="000000"/>
                  </a:solidFill>
                  <a:latin typeface="Times New Roman" pitchFamily="18" charset="0"/>
                </a:endParaRPr>
              </a:p>
            </p:txBody>
          </p:sp>
          <p:sp>
            <p:nvSpPr>
              <p:cNvPr id="174587" name="Rectangle 507"/>
              <p:cNvSpPr>
                <a:spLocks noChangeArrowheads="1"/>
              </p:cNvSpPr>
              <p:nvPr/>
            </p:nvSpPr>
            <p:spPr bwMode="auto">
              <a:xfrm>
                <a:off x="3380" y="3032"/>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a:t>
                </a:r>
                <a:endParaRPr lang="en-US" sz="2800" b="1">
                  <a:solidFill>
                    <a:srgbClr val="000000"/>
                  </a:solidFill>
                  <a:latin typeface="Times New Roman" pitchFamily="18" charset="0"/>
                </a:endParaRPr>
              </a:p>
            </p:txBody>
          </p:sp>
          <p:sp>
            <p:nvSpPr>
              <p:cNvPr id="174588" name="Rectangle 508"/>
              <p:cNvSpPr>
                <a:spLocks noChangeArrowheads="1"/>
              </p:cNvSpPr>
              <p:nvPr/>
            </p:nvSpPr>
            <p:spPr bwMode="auto">
              <a:xfrm>
                <a:off x="3752" y="2953"/>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+46</a:t>
                </a:r>
                <a:endParaRPr lang="en-US" sz="2800" b="1">
                  <a:solidFill>
                    <a:srgbClr val="000000"/>
                  </a:solidFill>
                  <a:latin typeface="Times New Roman" pitchFamily="18" charset="0"/>
                </a:endParaRPr>
              </a:p>
            </p:txBody>
          </p:sp>
          <p:sp>
            <p:nvSpPr>
              <p:cNvPr id="174589" name="Rectangle 509"/>
              <p:cNvSpPr>
                <a:spLocks noChangeArrowheads="1"/>
              </p:cNvSpPr>
              <p:nvPr/>
            </p:nvSpPr>
            <p:spPr bwMode="auto">
              <a:xfrm>
                <a:off x="3786" y="3032"/>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590" name="Rectangle 510"/>
              <p:cNvSpPr>
                <a:spLocks noChangeArrowheads="1"/>
              </p:cNvSpPr>
              <p:nvPr/>
            </p:nvSpPr>
            <p:spPr bwMode="auto">
              <a:xfrm>
                <a:off x="4139" y="2953"/>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+60</a:t>
                </a:r>
                <a:endParaRPr lang="en-US" sz="2800" b="1">
                  <a:solidFill>
                    <a:srgbClr val="000000"/>
                  </a:solidFill>
                  <a:latin typeface="Times New Roman" pitchFamily="18" charset="0"/>
                </a:endParaRPr>
              </a:p>
            </p:txBody>
          </p:sp>
          <p:sp>
            <p:nvSpPr>
              <p:cNvPr id="174591" name="Rectangle 511"/>
              <p:cNvSpPr>
                <a:spLocks noChangeArrowheads="1"/>
              </p:cNvSpPr>
              <p:nvPr/>
            </p:nvSpPr>
            <p:spPr bwMode="auto">
              <a:xfrm>
                <a:off x="4143" y="3032"/>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+34</a:t>
                </a:r>
                <a:endParaRPr lang="en-US" sz="2800" b="1">
                  <a:solidFill>
                    <a:srgbClr val="000000"/>
                  </a:solidFill>
                  <a:latin typeface="Times New Roman" pitchFamily="18" charset="0"/>
                </a:endParaRPr>
              </a:p>
            </p:txBody>
          </p:sp>
          <p:sp>
            <p:nvSpPr>
              <p:cNvPr id="174592" name="Rectangle 512"/>
              <p:cNvSpPr>
                <a:spLocks noChangeArrowheads="1"/>
              </p:cNvSpPr>
              <p:nvPr/>
            </p:nvSpPr>
            <p:spPr bwMode="auto">
              <a:xfrm>
                <a:off x="4384" y="3029"/>
                <a:ext cx="576" cy="86"/>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93" name="Line 513"/>
              <p:cNvSpPr>
                <a:spLocks noChangeShapeType="1"/>
              </p:cNvSpPr>
              <p:nvPr/>
            </p:nvSpPr>
            <p:spPr bwMode="auto">
              <a:xfrm>
                <a:off x="2049" y="294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94" name="Line 514"/>
              <p:cNvSpPr>
                <a:spLocks noChangeShapeType="1"/>
              </p:cNvSpPr>
              <p:nvPr/>
            </p:nvSpPr>
            <p:spPr bwMode="auto">
              <a:xfrm>
                <a:off x="2438" y="294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95" name="Line 515"/>
              <p:cNvSpPr>
                <a:spLocks noChangeShapeType="1"/>
              </p:cNvSpPr>
              <p:nvPr/>
            </p:nvSpPr>
            <p:spPr bwMode="auto">
              <a:xfrm>
                <a:off x="2827" y="294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96" name="Line 516"/>
              <p:cNvSpPr>
                <a:spLocks noChangeShapeType="1"/>
              </p:cNvSpPr>
              <p:nvPr/>
            </p:nvSpPr>
            <p:spPr bwMode="auto">
              <a:xfrm>
                <a:off x="3216" y="294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97" name="Line 517"/>
              <p:cNvSpPr>
                <a:spLocks noChangeShapeType="1"/>
              </p:cNvSpPr>
              <p:nvPr/>
            </p:nvSpPr>
            <p:spPr bwMode="auto">
              <a:xfrm>
                <a:off x="3606" y="294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98" name="Line 518"/>
              <p:cNvSpPr>
                <a:spLocks noChangeShapeType="1"/>
              </p:cNvSpPr>
              <p:nvPr/>
            </p:nvSpPr>
            <p:spPr bwMode="auto">
              <a:xfrm>
                <a:off x="3995" y="294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599" name="Line 519"/>
              <p:cNvSpPr>
                <a:spLocks noChangeShapeType="1"/>
              </p:cNvSpPr>
              <p:nvPr/>
            </p:nvSpPr>
            <p:spPr bwMode="auto">
              <a:xfrm>
                <a:off x="4384" y="2943"/>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00" name="Rectangle 520"/>
              <p:cNvSpPr>
                <a:spLocks noChangeArrowheads="1"/>
              </p:cNvSpPr>
              <p:nvPr/>
            </p:nvSpPr>
            <p:spPr bwMode="auto">
              <a:xfrm>
                <a:off x="4960" y="2943"/>
                <a:ext cx="7" cy="17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01" name="Rectangle 521"/>
              <p:cNvSpPr>
                <a:spLocks noChangeArrowheads="1"/>
              </p:cNvSpPr>
              <p:nvPr/>
            </p:nvSpPr>
            <p:spPr bwMode="auto">
              <a:xfrm>
                <a:off x="2196" y="3147"/>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225</a:t>
                </a:r>
                <a:endParaRPr lang="en-US" sz="2800" b="1">
                  <a:solidFill>
                    <a:srgbClr val="000000"/>
                  </a:solidFill>
                  <a:latin typeface="Times New Roman" pitchFamily="18" charset="0"/>
                </a:endParaRPr>
              </a:p>
            </p:txBody>
          </p:sp>
          <p:sp>
            <p:nvSpPr>
              <p:cNvPr id="174602" name="Rectangle 522"/>
              <p:cNvSpPr>
                <a:spLocks noChangeArrowheads="1"/>
              </p:cNvSpPr>
              <p:nvPr/>
            </p:nvSpPr>
            <p:spPr bwMode="auto">
              <a:xfrm>
                <a:off x="2585" y="3147"/>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250</a:t>
                </a:r>
                <a:endParaRPr lang="en-US" sz="2800" b="1">
                  <a:solidFill>
                    <a:srgbClr val="000000"/>
                  </a:solidFill>
                  <a:latin typeface="Times New Roman" pitchFamily="18" charset="0"/>
                </a:endParaRPr>
              </a:p>
            </p:txBody>
          </p:sp>
          <p:sp>
            <p:nvSpPr>
              <p:cNvPr id="174603" name="Rectangle 523"/>
              <p:cNvSpPr>
                <a:spLocks noChangeArrowheads="1"/>
              </p:cNvSpPr>
              <p:nvPr/>
            </p:nvSpPr>
            <p:spPr bwMode="auto">
              <a:xfrm>
                <a:off x="2827" y="3209"/>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04" name="Rectangle 524"/>
              <p:cNvSpPr>
                <a:spLocks noChangeArrowheads="1"/>
              </p:cNvSpPr>
              <p:nvPr/>
            </p:nvSpPr>
            <p:spPr bwMode="auto">
              <a:xfrm>
                <a:off x="3216" y="3209"/>
                <a:ext cx="390"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05" name="Rectangle 525"/>
              <p:cNvSpPr>
                <a:spLocks noChangeArrowheads="1"/>
              </p:cNvSpPr>
              <p:nvPr/>
            </p:nvSpPr>
            <p:spPr bwMode="auto">
              <a:xfrm>
                <a:off x="3606" y="3209"/>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06" name="Rectangle 526"/>
              <p:cNvSpPr>
                <a:spLocks noChangeArrowheads="1"/>
              </p:cNvSpPr>
              <p:nvPr/>
            </p:nvSpPr>
            <p:spPr bwMode="auto">
              <a:xfrm>
                <a:off x="3995" y="3209"/>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07" name="Rectangle 527"/>
              <p:cNvSpPr>
                <a:spLocks noChangeArrowheads="1"/>
              </p:cNvSpPr>
              <p:nvPr/>
            </p:nvSpPr>
            <p:spPr bwMode="auto">
              <a:xfrm>
                <a:off x="4384" y="3201"/>
                <a:ext cx="576" cy="2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08" name="Line 528"/>
              <p:cNvSpPr>
                <a:spLocks noChangeShapeType="1"/>
              </p:cNvSpPr>
              <p:nvPr/>
            </p:nvSpPr>
            <p:spPr bwMode="auto">
              <a:xfrm>
                <a:off x="2049" y="311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09" name="Line 529"/>
              <p:cNvSpPr>
                <a:spLocks noChangeShapeType="1"/>
              </p:cNvSpPr>
              <p:nvPr/>
            </p:nvSpPr>
            <p:spPr bwMode="auto">
              <a:xfrm>
                <a:off x="2438" y="311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10" name="Line 530"/>
              <p:cNvSpPr>
                <a:spLocks noChangeShapeType="1"/>
              </p:cNvSpPr>
              <p:nvPr/>
            </p:nvSpPr>
            <p:spPr bwMode="auto">
              <a:xfrm>
                <a:off x="2827" y="311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11" name="Line 531"/>
              <p:cNvSpPr>
                <a:spLocks noChangeShapeType="1"/>
              </p:cNvSpPr>
              <p:nvPr/>
            </p:nvSpPr>
            <p:spPr bwMode="auto">
              <a:xfrm>
                <a:off x="3216" y="311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12" name="Line 532"/>
              <p:cNvSpPr>
                <a:spLocks noChangeShapeType="1"/>
              </p:cNvSpPr>
              <p:nvPr/>
            </p:nvSpPr>
            <p:spPr bwMode="auto">
              <a:xfrm>
                <a:off x="3606" y="311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13" name="Line 533"/>
              <p:cNvSpPr>
                <a:spLocks noChangeShapeType="1"/>
              </p:cNvSpPr>
              <p:nvPr/>
            </p:nvSpPr>
            <p:spPr bwMode="auto">
              <a:xfrm>
                <a:off x="3995" y="311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14" name="Line 534"/>
              <p:cNvSpPr>
                <a:spLocks noChangeShapeType="1"/>
              </p:cNvSpPr>
              <p:nvPr/>
            </p:nvSpPr>
            <p:spPr bwMode="auto">
              <a:xfrm>
                <a:off x="4384" y="3115"/>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15" name="Rectangle 535"/>
              <p:cNvSpPr>
                <a:spLocks noChangeArrowheads="1"/>
              </p:cNvSpPr>
              <p:nvPr/>
            </p:nvSpPr>
            <p:spPr bwMode="auto">
              <a:xfrm>
                <a:off x="4960" y="3115"/>
                <a:ext cx="7" cy="10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16" name="Rectangle 536"/>
              <p:cNvSpPr>
                <a:spLocks noChangeArrowheads="1"/>
              </p:cNvSpPr>
              <p:nvPr/>
            </p:nvSpPr>
            <p:spPr bwMode="auto">
              <a:xfrm>
                <a:off x="2196" y="3262"/>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250</a:t>
                </a:r>
                <a:endParaRPr lang="en-US" sz="2800" b="1">
                  <a:solidFill>
                    <a:srgbClr val="000000"/>
                  </a:solidFill>
                  <a:latin typeface="Times New Roman" pitchFamily="18" charset="0"/>
                </a:endParaRPr>
              </a:p>
            </p:txBody>
          </p:sp>
          <p:sp>
            <p:nvSpPr>
              <p:cNvPr id="174617" name="Rectangle 537"/>
              <p:cNvSpPr>
                <a:spLocks noChangeArrowheads="1"/>
              </p:cNvSpPr>
              <p:nvPr/>
            </p:nvSpPr>
            <p:spPr bwMode="auto">
              <a:xfrm>
                <a:off x="2049" y="3338"/>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18" name="Rectangle 538"/>
              <p:cNvSpPr>
                <a:spLocks noChangeArrowheads="1"/>
              </p:cNvSpPr>
              <p:nvPr/>
            </p:nvSpPr>
            <p:spPr bwMode="auto">
              <a:xfrm>
                <a:off x="2585" y="3262"/>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280</a:t>
                </a:r>
                <a:endParaRPr lang="en-US" sz="2800" b="1">
                  <a:solidFill>
                    <a:srgbClr val="000000"/>
                  </a:solidFill>
                  <a:latin typeface="Times New Roman" pitchFamily="18" charset="0"/>
                </a:endParaRPr>
              </a:p>
            </p:txBody>
          </p:sp>
          <p:sp>
            <p:nvSpPr>
              <p:cNvPr id="174619" name="Rectangle 539"/>
              <p:cNvSpPr>
                <a:spLocks noChangeArrowheads="1"/>
              </p:cNvSpPr>
              <p:nvPr/>
            </p:nvSpPr>
            <p:spPr bwMode="auto">
              <a:xfrm>
                <a:off x="2438" y="3338"/>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20" name="Rectangle 540"/>
              <p:cNvSpPr>
                <a:spLocks noChangeArrowheads="1"/>
              </p:cNvSpPr>
              <p:nvPr/>
            </p:nvSpPr>
            <p:spPr bwMode="auto">
              <a:xfrm>
                <a:off x="2974" y="331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+52</a:t>
                </a:r>
                <a:endParaRPr lang="en-US" sz="2800" b="1">
                  <a:solidFill>
                    <a:srgbClr val="000000"/>
                  </a:solidFill>
                  <a:latin typeface="Times New Roman" pitchFamily="18" charset="0"/>
                </a:endParaRPr>
              </a:p>
            </p:txBody>
          </p:sp>
          <p:sp>
            <p:nvSpPr>
              <p:cNvPr id="174621" name="Rectangle 541"/>
              <p:cNvSpPr>
                <a:spLocks noChangeArrowheads="1"/>
              </p:cNvSpPr>
              <p:nvPr/>
            </p:nvSpPr>
            <p:spPr bwMode="auto">
              <a:xfrm>
                <a:off x="3368" y="3319"/>
                <a:ext cx="97"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-32</a:t>
                </a:r>
                <a:endParaRPr lang="en-US" sz="2800" b="1">
                  <a:solidFill>
                    <a:srgbClr val="000000"/>
                  </a:solidFill>
                  <a:latin typeface="Times New Roman" pitchFamily="18" charset="0"/>
                </a:endParaRPr>
              </a:p>
            </p:txBody>
          </p:sp>
          <p:sp>
            <p:nvSpPr>
              <p:cNvPr id="174622" name="Rectangle 542"/>
              <p:cNvSpPr>
                <a:spLocks noChangeArrowheads="1"/>
              </p:cNvSpPr>
              <p:nvPr/>
            </p:nvSpPr>
            <p:spPr bwMode="auto">
              <a:xfrm>
                <a:off x="3753" y="331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+52</a:t>
                </a:r>
                <a:endParaRPr lang="en-US" sz="2800" b="1">
                  <a:solidFill>
                    <a:srgbClr val="000000"/>
                  </a:solidFill>
                  <a:latin typeface="Times New Roman" pitchFamily="18" charset="0"/>
                </a:endParaRPr>
              </a:p>
            </p:txBody>
          </p:sp>
          <p:sp>
            <p:nvSpPr>
              <p:cNvPr id="174623" name="Rectangle 543"/>
              <p:cNvSpPr>
                <a:spLocks noChangeArrowheads="1"/>
              </p:cNvSpPr>
              <p:nvPr/>
            </p:nvSpPr>
            <p:spPr bwMode="auto">
              <a:xfrm>
                <a:off x="4139" y="3319"/>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+36</a:t>
                </a:r>
                <a:endParaRPr lang="en-US" sz="2800" b="1">
                  <a:solidFill>
                    <a:srgbClr val="000000"/>
                  </a:solidFill>
                  <a:latin typeface="Times New Roman" pitchFamily="18" charset="0"/>
                </a:endParaRPr>
              </a:p>
            </p:txBody>
          </p:sp>
          <p:sp>
            <p:nvSpPr>
              <p:cNvPr id="174624" name="Rectangle 544"/>
              <p:cNvSpPr>
                <a:spLocks noChangeArrowheads="1"/>
              </p:cNvSpPr>
              <p:nvPr/>
            </p:nvSpPr>
            <p:spPr bwMode="auto">
              <a:xfrm>
                <a:off x="4384" y="3316"/>
                <a:ext cx="576" cy="8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25" name="Line 545"/>
              <p:cNvSpPr>
                <a:spLocks noChangeShapeType="1"/>
              </p:cNvSpPr>
              <p:nvPr/>
            </p:nvSpPr>
            <p:spPr bwMode="auto">
              <a:xfrm>
                <a:off x="2049" y="322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26" name="Line 546"/>
              <p:cNvSpPr>
                <a:spLocks noChangeShapeType="1"/>
              </p:cNvSpPr>
              <p:nvPr/>
            </p:nvSpPr>
            <p:spPr bwMode="auto">
              <a:xfrm>
                <a:off x="2056" y="322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27" name="Line 547"/>
              <p:cNvSpPr>
                <a:spLocks noChangeShapeType="1"/>
              </p:cNvSpPr>
              <p:nvPr/>
            </p:nvSpPr>
            <p:spPr bwMode="auto">
              <a:xfrm>
                <a:off x="2438" y="322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28" name="Line 548"/>
              <p:cNvSpPr>
                <a:spLocks noChangeShapeType="1"/>
              </p:cNvSpPr>
              <p:nvPr/>
            </p:nvSpPr>
            <p:spPr bwMode="auto">
              <a:xfrm>
                <a:off x="2445" y="322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29" name="Line 549"/>
              <p:cNvSpPr>
                <a:spLocks noChangeShapeType="1"/>
              </p:cNvSpPr>
              <p:nvPr/>
            </p:nvSpPr>
            <p:spPr bwMode="auto">
              <a:xfrm>
                <a:off x="2827" y="322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30" name="Line 550"/>
              <p:cNvSpPr>
                <a:spLocks noChangeShapeType="1"/>
              </p:cNvSpPr>
              <p:nvPr/>
            </p:nvSpPr>
            <p:spPr bwMode="auto">
              <a:xfrm>
                <a:off x="2834" y="322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31" name="Line 551"/>
              <p:cNvSpPr>
                <a:spLocks noChangeShapeType="1"/>
              </p:cNvSpPr>
              <p:nvPr/>
            </p:nvSpPr>
            <p:spPr bwMode="auto">
              <a:xfrm>
                <a:off x="3216" y="322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32" name="Line 552"/>
              <p:cNvSpPr>
                <a:spLocks noChangeShapeType="1"/>
              </p:cNvSpPr>
              <p:nvPr/>
            </p:nvSpPr>
            <p:spPr bwMode="auto">
              <a:xfrm>
                <a:off x="3224" y="3223"/>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33" name="Line 553"/>
              <p:cNvSpPr>
                <a:spLocks noChangeShapeType="1"/>
              </p:cNvSpPr>
              <p:nvPr/>
            </p:nvSpPr>
            <p:spPr bwMode="auto">
              <a:xfrm>
                <a:off x="3606" y="322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34" name="Line 554"/>
              <p:cNvSpPr>
                <a:spLocks noChangeShapeType="1"/>
              </p:cNvSpPr>
              <p:nvPr/>
            </p:nvSpPr>
            <p:spPr bwMode="auto">
              <a:xfrm>
                <a:off x="3613" y="3223"/>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35" name="Line 555"/>
              <p:cNvSpPr>
                <a:spLocks noChangeShapeType="1"/>
              </p:cNvSpPr>
              <p:nvPr/>
            </p:nvSpPr>
            <p:spPr bwMode="auto">
              <a:xfrm>
                <a:off x="3995" y="322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36" name="Line 556"/>
              <p:cNvSpPr>
                <a:spLocks noChangeShapeType="1"/>
              </p:cNvSpPr>
              <p:nvPr/>
            </p:nvSpPr>
            <p:spPr bwMode="auto">
              <a:xfrm>
                <a:off x="4002" y="3223"/>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37" name="Line 557"/>
              <p:cNvSpPr>
                <a:spLocks noChangeShapeType="1"/>
              </p:cNvSpPr>
              <p:nvPr/>
            </p:nvSpPr>
            <p:spPr bwMode="auto">
              <a:xfrm>
                <a:off x="4384" y="3223"/>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38" name="Rectangle 558"/>
              <p:cNvSpPr>
                <a:spLocks noChangeArrowheads="1"/>
              </p:cNvSpPr>
              <p:nvPr/>
            </p:nvSpPr>
            <p:spPr bwMode="auto">
              <a:xfrm>
                <a:off x="4391" y="3223"/>
                <a:ext cx="569"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39" name="Rectangle 559"/>
              <p:cNvSpPr>
                <a:spLocks noChangeArrowheads="1"/>
              </p:cNvSpPr>
              <p:nvPr/>
            </p:nvSpPr>
            <p:spPr bwMode="auto">
              <a:xfrm>
                <a:off x="4960" y="3223"/>
                <a:ext cx="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40" name="Line 560"/>
              <p:cNvSpPr>
                <a:spLocks noChangeShapeType="1"/>
              </p:cNvSpPr>
              <p:nvPr/>
            </p:nvSpPr>
            <p:spPr bwMode="auto">
              <a:xfrm>
                <a:off x="2049" y="323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41" name="Line 561"/>
              <p:cNvSpPr>
                <a:spLocks noChangeShapeType="1"/>
              </p:cNvSpPr>
              <p:nvPr/>
            </p:nvSpPr>
            <p:spPr bwMode="auto">
              <a:xfrm>
                <a:off x="2438" y="323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42" name="Line 562"/>
              <p:cNvSpPr>
                <a:spLocks noChangeShapeType="1"/>
              </p:cNvSpPr>
              <p:nvPr/>
            </p:nvSpPr>
            <p:spPr bwMode="auto">
              <a:xfrm>
                <a:off x="2827" y="323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43" name="Line 563"/>
              <p:cNvSpPr>
                <a:spLocks noChangeShapeType="1"/>
              </p:cNvSpPr>
              <p:nvPr/>
            </p:nvSpPr>
            <p:spPr bwMode="auto">
              <a:xfrm>
                <a:off x="3216" y="323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44" name="Line 564"/>
              <p:cNvSpPr>
                <a:spLocks noChangeShapeType="1"/>
              </p:cNvSpPr>
              <p:nvPr/>
            </p:nvSpPr>
            <p:spPr bwMode="auto">
              <a:xfrm>
                <a:off x="3606" y="323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45" name="Line 565"/>
              <p:cNvSpPr>
                <a:spLocks noChangeShapeType="1"/>
              </p:cNvSpPr>
              <p:nvPr/>
            </p:nvSpPr>
            <p:spPr bwMode="auto">
              <a:xfrm>
                <a:off x="3995" y="323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46" name="Line 566"/>
              <p:cNvSpPr>
                <a:spLocks noChangeShapeType="1"/>
              </p:cNvSpPr>
              <p:nvPr/>
            </p:nvSpPr>
            <p:spPr bwMode="auto">
              <a:xfrm>
                <a:off x="4384" y="3230"/>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47" name="Rectangle 567"/>
              <p:cNvSpPr>
                <a:spLocks noChangeArrowheads="1"/>
              </p:cNvSpPr>
              <p:nvPr/>
            </p:nvSpPr>
            <p:spPr bwMode="auto">
              <a:xfrm>
                <a:off x="4960" y="3230"/>
                <a:ext cx="7" cy="173"/>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48" name="Rectangle 568"/>
              <p:cNvSpPr>
                <a:spLocks noChangeArrowheads="1"/>
              </p:cNvSpPr>
              <p:nvPr/>
            </p:nvSpPr>
            <p:spPr bwMode="auto">
              <a:xfrm>
                <a:off x="2196" y="3434"/>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280</a:t>
                </a:r>
                <a:endParaRPr lang="en-US" sz="2800" b="1">
                  <a:solidFill>
                    <a:srgbClr val="000000"/>
                  </a:solidFill>
                  <a:latin typeface="Times New Roman" pitchFamily="18" charset="0"/>
                </a:endParaRPr>
              </a:p>
            </p:txBody>
          </p:sp>
          <p:sp>
            <p:nvSpPr>
              <p:cNvPr id="174649" name="Rectangle 569"/>
              <p:cNvSpPr>
                <a:spLocks noChangeArrowheads="1"/>
              </p:cNvSpPr>
              <p:nvPr/>
            </p:nvSpPr>
            <p:spPr bwMode="auto">
              <a:xfrm>
                <a:off x="2585" y="3434"/>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315</a:t>
                </a:r>
                <a:endParaRPr lang="en-US" sz="2800" b="1">
                  <a:solidFill>
                    <a:srgbClr val="000000"/>
                  </a:solidFill>
                  <a:latin typeface="Times New Roman" pitchFamily="18" charset="0"/>
                </a:endParaRPr>
              </a:p>
            </p:txBody>
          </p:sp>
          <p:sp>
            <p:nvSpPr>
              <p:cNvPr id="174650" name="Rectangle 570"/>
              <p:cNvSpPr>
                <a:spLocks noChangeArrowheads="1"/>
              </p:cNvSpPr>
              <p:nvPr/>
            </p:nvSpPr>
            <p:spPr bwMode="auto">
              <a:xfrm>
                <a:off x="3011" y="3412"/>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651" name="Rectangle 571"/>
              <p:cNvSpPr>
                <a:spLocks noChangeArrowheads="1"/>
              </p:cNvSpPr>
              <p:nvPr/>
            </p:nvSpPr>
            <p:spPr bwMode="auto">
              <a:xfrm>
                <a:off x="2827" y="3496"/>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52" name="Rectangle 572"/>
              <p:cNvSpPr>
                <a:spLocks noChangeArrowheads="1"/>
              </p:cNvSpPr>
              <p:nvPr/>
            </p:nvSpPr>
            <p:spPr bwMode="auto">
              <a:xfrm>
                <a:off x="3407" y="3412"/>
                <a:ext cx="2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a:t>
                </a:r>
                <a:endParaRPr lang="en-US" sz="2800" b="1">
                  <a:solidFill>
                    <a:srgbClr val="000000"/>
                  </a:solidFill>
                  <a:latin typeface="Times New Roman" pitchFamily="18" charset="0"/>
                </a:endParaRPr>
              </a:p>
            </p:txBody>
          </p:sp>
          <p:sp>
            <p:nvSpPr>
              <p:cNvPr id="174653" name="Rectangle 573"/>
              <p:cNvSpPr>
                <a:spLocks noChangeArrowheads="1"/>
              </p:cNvSpPr>
              <p:nvPr/>
            </p:nvSpPr>
            <p:spPr bwMode="auto">
              <a:xfrm>
                <a:off x="3216" y="3496"/>
                <a:ext cx="390"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54" name="Rectangle 574"/>
              <p:cNvSpPr>
                <a:spLocks noChangeArrowheads="1"/>
              </p:cNvSpPr>
              <p:nvPr/>
            </p:nvSpPr>
            <p:spPr bwMode="auto">
              <a:xfrm>
                <a:off x="3791" y="3412"/>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655" name="Rectangle 575"/>
              <p:cNvSpPr>
                <a:spLocks noChangeArrowheads="1"/>
              </p:cNvSpPr>
              <p:nvPr/>
            </p:nvSpPr>
            <p:spPr bwMode="auto">
              <a:xfrm>
                <a:off x="3606" y="3496"/>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56" name="Rectangle 576"/>
              <p:cNvSpPr>
                <a:spLocks noChangeArrowheads="1"/>
              </p:cNvSpPr>
              <p:nvPr/>
            </p:nvSpPr>
            <p:spPr bwMode="auto">
              <a:xfrm>
                <a:off x="4159" y="3412"/>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a:t>
                </a:r>
                <a:endParaRPr lang="en-US" sz="2800" b="1">
                  <a:solidFill>
                    <a:srgbClr val="000000"/>
                  </a:solidFill>
                  <a:latin typeface="Times New Roman" pitchFamily="18" charset="0"/>
                </a:endParaRPr>
              </a:p>
            </p:txBody>
          </p:sp>
          <p:sp>
            <p:nvSpPr>
              <p:cNvPr id="174657" name="Rectangle 577"/>
              <p:cNvSpPr>
                <a:spLocks noChangeArrowheads="1"/>
              </p:cNvSpPr>
              <p:nvPr/>
            </p:nvSpPr>
            <p:spPr bwMode="auto">
              <a:xfrm>
                <a:off x="3995" y="3496"/>
                <a:ext cx="389" cy="14"/>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58" name="Rectangle 578"/>
              <p:cNvSpPr>
                <a:spLocks noChangeArrowheads="1"/>
              </p:cNvSpPr>
              <p:nvPr/>
            </p:nvSpPr>
            <p:spPr bwMode="auto">
              <a:xfrm>
                <a:off x="4384" y="3489"/>
                <a:ext cx="576" cy="21"/>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59" name="Line 579"/>
              <p:cNvSpPr>
                <a:spLocks noChangeShapeType="1"/>
              </p:cNvSpPr>
              <p:nvPr/>
            </p:nvSpPr>
            <p:spPr bwMode="auto">
              <a:xfrm>
                <a:off x="2049" y="3403"/>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60" name="Line 580"/>
              <p:cNvSpPr>
                <a:spLocks noChangeShapeType="1"/>
              </p:cNvSpPr>
              <p:nvPr/>
            </p:nvSpPr>
            <p:spPr bwMode="auto">
              <a:xfrm>
                <a:off x="2438" y="3403"/>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61" name="Line 581"/>
              <p:cNvSpPr>
                <a:spLocks noChangeShapeType="1"/>
              </p:cNvSpPr>
              <p:nvPr/>
            </p:nvSpPr>
            <p:spPr bwMode="auto">
              <a:xfrm>
                <a:off x="2827" y="3403"/>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62" name="Line 582"/>
              <p:cNvSpPr>
                <a:spLocks noChangeShapeType="1"/>
              </p:cNvSpPr>
              <p:nvPr/>
            </p:nvSpPr>
            <p:spPr bwMode="auto">
              <a:xfrm>
                <a:off x="3216" y="3403"/>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63" name="Line 583"/>
              <p:cNvSpPr>
                <a:spLocks noChangeShapeType="1"/>
              </p:cNvSpPr>
              <p:nvPr/>
            </p:nvSpPr>
            <p:spPr bwMode="auto">
              <a:xfrm>
                <a:off x="3606" y="3403"/>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64" name="Line 584"/>
              <p:cNvSpPr>
                <a:spLocks noChangeShapeType="1"/>
              </p:cNvSpPr>
              <p:nvPr/>
            </p:nvSpPr>
            <p:spPr bwMode="auto">
              <a:xfrm>
                <a:off x="3995" y="3403"/>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65" name="Line 585"/>
              <p:cNvSpPr>
                <a:spLocks noChangeShapeType="1"/>
              </p:cNvSpPr>
              <p:nvPr/>
            </p:nvSpPr>
            <p:spPr bwMode="auto">
              <a:xfrm>
                <a:off x="4384" y="3403"/>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66" name="Rectangle 586"/>
              <p:cNvSpPr>
                <a:spLocks noChangeArrowheads="1"/>
              </p:cNvSpPr>
              <p:nvPr/>
            </p:nvSpPr>
            <p:spPr bwMode="auto">
              <a:xfrm>
                <a:off x="4960" y="3403"/>
                <a:ext cx="7" cy="10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67" name="Rectangle 587"/>
              <p:cNvSpPr>
                <a:spLocks noChangeArrowheads="1"/>
              </p:cNvSpPr>
              <p:nvPr/>
            </p:nvSpPr>
            <p:spPr bwMode="auto">
              <a:xfrm>
                <a:off x="2196" y="3549"/>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315</a:t>
                </a:r>
                <a:endParaRPr lang="en-US" sz="2800" b="1">
                  <a:solidFill>
                    <a:srgbClr val="000000"/>
                  </a:solidFill>
                  <a:latin typeface="Times New Roman" pitchFamily="18" charset="0"/>
                </a:endParaRPr>
              </a:p>
            </p:txBody>
          </p:sp>
          <p:sp>
            <p:nvSpPr>
              <p:cNvPr id="174668" name="Rectangle 588"/>
              <p:cNvSpPr>
                <a:spLocks noChangeArrowheads="1"/>
              </p:cNvSpPr>
              <p:nvPr/>
            </p:nvSpPr>
            <p:spPr bwMode="auto">
              <a:xfrm>
                <a:off x="2049" y="3625"/>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69" name="Rectangle 589"/>
              <p:cNvSpPr>
                <a:spLocks noChangeArrowheads="1"/>
              </p:cNvSpPr>
              <p:nvPr/>
            </p:nvSpPr>
            <p:spPr bwMode="auto">
              <a:xfrm>
                <a:off x="2585" y="3549"/>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355</a:t>
                </a:r>
                <a:endParaRPr lang="en-US" sz="2800" b="1">
                  <a:solidFill>
                    <a:srgbClr val="000000"/>
                  </a:solidFill>
                  <a:latin typeface="Times New Roman" pitchFamily="18" charset="0"/>
                </a:endParaRPr>
              </a:p>
            </p:txBody>
          </p:sp>
          <p:sp>
            <p:nvSpPr>
              <p:cNvPr id="174670" name="Rectangle 590"/>
              <p:cNvSpPr>
                <a:spLocks noChangeArrowheads="1"/>
              </p:cNvSpPr>
              <p:nvPr/>
            </p:nvSpPr>
            <p:spPr bwMode="auto">
              <a:xfrm>
                <a:off x="2438" y="3625"/>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71" name="Rectangle 591"/>
              <p:cNvSpPr>
                <a:spLocks noChangeArrowheads="1"/>
              </p:cNvSpPr>
              <p:nvPr/>
            </p:nvSpPr>
            <p:spPr bwMode="auto">
              <a:xfrm>
                <a:off x="2974" y="3606"/>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+57</a:t>
                </a:r>
                <a:endParaRPr lang="en-US" sz="2800" b="1">
                  <a:solidFill>
                    <a:srgbClr val="000000"/>
                  </a:solidFill>
                  <a:latin typeface="Times New Roman" pitchFamily="18" charset="0"/>
                </a:endParaRPr>
              </a:p>
            </p:txBody>
          </p:sp>
          <p:sp>
            <p:nvSpPr>
              <p:cNvPr id="174672" name="Rectangle 592"/>
              <p:cNvSpPr>
                <a:spLocks noChangeArrowheads="1"/>
              </p:cNvSpPr>
              <p:nvPr/>
            </p:nvSpPr>
            <p:spPr bwMode="auto">
              <a:xfrm>
                <a:off x="3361" y="3606"/>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+40</a:t>
                </a:r>
                <a:endParaRPr lang="en-US" sz="2800" b="1">
                  <a:solidFill>
                    <a:srgbClr val="000000"/>
                  </a:solidFill>
                  <a:latin typeface="Times New Roman" pitchFamily="18" charset="0"/>
                </a:endParaRPr>
              </a:p>
            </p:txBody>
          </p:sp>
          <p:sp>
            <p:nvSpPr>
              <p:cNvPr id="174673" name="Rectangle 593"/>
              <p:cNvSpPr>
                <a:spLocks noChangeArrowheads="1"/>
              </p:cNvSpPr>
              <p:nvPr/>
            </p:nvSpPr>
            <p:spPr bwMode="auto">
              <a:xfrm>
                <a:off x="3755" y="3606"/>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+57</a:t>
                </a:r>
                <a:endParaRPr lang="en-US" sz="2800" b="1">
                  <a:solidFill>
                    <a:srgbClr val="000000"/>
                  </a:solidFill>
                  <a:latin typeface="Times New Roman" pitchFamily="18" charset="0"/>
                </a:endParaRPr>
              </a:p>
            </p:txBody>
          </p:sp>
          <p:sp>
            <p:nvSpPr>
              <p:cNvPr id="174674" name="Rectangle 594"/>
              <p:cNvSpPr>
                <a:spLocks noChangeArrowheads="1"/>
              </p:cNvSpPr>
              <p:nvPr/>
            </p:nvSpPr>
            <p:spPr bwMode="auto">
              <a:xfrm>
                <a:off x="4141" y="3606"/>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+73</a:t>
                </a:r>
                <a:endParaRPr lang="en-US" sz="2800" b="1">
                  <a:solidFill>
                    <a:srgbClr val="000000"/>
                  </a:solidFill>
                  <a:latin typeface="Times New Roman" pitchFamily="18" charset="0"/>
                </a:endParaRPr>
              </a:p>
            </p:txBody>
          </p:sp>
          <p:sp>
            <p:nvSpPr>
              <p:cNvPr id="174675" name="Rectangle 595"/>
              <p:cNvSpPr>
                <a:spLocks noChangeArrowheads="1"/>
              </p:cNvSpPr>
              <p:nvPr/>
            </p:nvSpPr>
            <p:spPr bwMode="auto">
              <a:xfrm>
                <a:off x="4384" y="3604"/>
                <a:ext cx="576" cy="86"/>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76" name="Line 596"/>
              <p:cNvSpPr>
                <a:spLocks noChangeShapeType="1"/>
              </p:cNvSpPr>
              <p:nvPr/>
            </p:nvSpPr>
            <p:spPr bwMode="auto">
              <a:xfrm>
                <a:off x="2049" y="3510"/>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77" name="Line 597"/>
              <p:cNvSpPr>
                <a:spLocks noChangeShapeType="1"/>
              </p:cNvSpPr>
              <p:nvPr/>
            </p:nvSpPr>
            <p:spPr bwMode="auto">
              <a:xfrm>
                <a:off x="2056" y="3510"/>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78" name="Line 598"/>
              <p:cNvSpPr>
                <a:spLocks noChangeShapeType="1"/>
              </p:cNvSpPr>
              <p:nvPr/>
            </p:nvSpPr>
            <p:spPr bwMode="auto">
              <a:xfrm>
                <a:off x="2438" y="3510"/>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79" name="Line 599"/>
              <p:cNvSpPr>
                <a:spLocks noChangeShapeType="1"/>
              </p:cNvSpPr>
              <p:nvPr/>
            </p:nvSpPr>
            <p:spPr bwMode="auto">
              <a:xfrm>
                <a:off x="2445" y="3510"/>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80" name="Line 600"/>
              <p:cNvSpPr>
                <a:spLocks noChangeShapeType="1"/>
              </p:cNvSpPr>
              <p:nvPr/>
            </p:nvSpPr>
            <p:spPr bwMode="auto">
              <a:xfrm>
                <a:off x="2827" y="3510"/>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81" name="Line 601"/>
              <p:cNvSpPr>
                <a:spLocks noChangeShapeType="1"/>
              </p:cNvSpPr>
              <p:nvPr/>
            </p:nvSpPr>
            <p:spPr bwMode="auto">
              <a:xfrm>
                <a:off x="2834" y="3510"/>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82" name="Line 602"/>
              <p:cNvSpPr>
                <a:spLocks noChangeShapeType="1"/>
              </p:cNvSpPr>
              <p:nvPr/>
            </p:nvSpPr>
            <p:spPr bwMode="auto">
              <a:xfrm>
                <a:off x="3216" y="3510"/>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83" name="Line 603"/>
              <p:cNvSpPr>
                <a:spLocks noChangeShapeType="1"/>
              </p:cNvSpPr>
              <p:nvPr/>
            </p:nvSpPr>
            <p:spPr bwMode="auto">
              <a:xfrm>
                <a:off x="3224" y="3510"/>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84" name="Line 604"/>
              <p:cNvSpPr>
                <a:spLocks noChangeShapeType="1"/>
              </p:cNvSpPr>
              <p:nvPr/>
            </p:nvSpPr>
            <p:spPr bwMode="auto">
              <a:xfrm>
                <a:off x="3606" y="3510"/>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85" name="Line 605"/>
              <p:cNvSpPr>
                <a:spLocks noChangeShapeType="1"/>
              </p:cNvSpPr>
              <p:nvPr/>
            </p:nvSpPr>
            <p:spPr bwMode="auto">
              <a:xfrm>
                <a:off x="3613" y="3510"/>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86" name="Line 606"/>
              <p:cNvSpPr>
                <a:spLocks noChangeShapeType="1"/>
              </p:cNvSpPr>
              <p:nvPr/>
            </p:nvSpPr>
            <p:spPr bwMode="auto">
              <a:xfrm>
                <a:off x="3995" y="3510"/>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87" name="Line 607"/>
              <p:cNvSpPr>
                <a:spLocks noChangeShapeType="1"/>
              </p:cNvSpPr>
              <p:nvPr/>
            </p:nvSpPr>
            <p:spPr bwMode="auto">
              <a:xfrm>
                <a:off x="4002" y="3510"/>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88" name="Line 608"/>
              <p:cNvSpPr>
                <a:spLocks noChangeShapeType="1"/>
              </p:cNvSpPr>
              <p:nvPr/>
            </p:nvSpPr>
            <p:spPr bwMode="auto">
              <a:xfrm>
                <a:off x="4384" y="3510"/>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89" name="Rectangle 609"/>
              <p:cNvSpPr>
                <a:spLocks noChangeArrowheads="1"/>
              </p:cNvSpPr>
              <p:nvPr/>
            </p:nvSpPr>
            <p:spPr bwMode="auto">
              <a:xfrm>
                <a:off x="4391" y="3510"/>
                <a:ext cx="569"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90" name="Rectangle 610"/>
              <p:cNvSpPr>
                <a:spLocks noChangeArrowheads="1"/>
              </p:cNvSpPr>
              <p:nvPr/>
            </p:nvSpPr>
            <p:spPr bwMode="auto">
              <a:xfrm>
                <a:off x="4960" y="3510"/>
                <a:ext cx="7" cy="7"/>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91" name="Line 611"/>
              <p:cNvSpPr>
                <a:spLocks noChangeShapeType="1"/>
              </p:cNvSpPr>
              <p:nvPr/>
            </p:nvSpPr>
            <p:spPr bwMode="auto">
              <a:xfrm>
                <a:off x="2049" y="3517"/>
                <a:ext cx="1" cy="166"/>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92" name="Line 612"/>
              <p:cNvSpPr>
                <a:spLocks noChangeShapeType="1"/>
              </p:cNvSpPr>
              <p:nvPr/>
            </p:nvSpPr>
            <p:spPr bwMode="auto">
              <a:xfrm>
                <a:off x="2438" y="3517"/>
                <a:ext cx="1" cy="166"/>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93" name="Line 613"/>
              <p:cNvSpPr>
                <a:spLocks noChangeShapeType="1"/>
              </p:cNvSpPr>
              <p:nvPr/>
            </p:nvSpPr>
            <p:spPr bwMode="auto">
              <a:xfrm>
                <a:off x="2827" y="3517"/>
                <a:ext cx="1" cy="166"/>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sp>
          <p:nvSpPr>
            <p:cNvPr id="174694" name="Line 614"/>
            <p:cNvSpPr>
              <a:spLocks noChangeShapeType="1"/>
            </p:cNvSpPr>
            <p:nvPr/>
          </p:nvSpPr>
          <p:spPr bwMode="auto">
            <a:xfrm>
              <a:off x="4335" y="3481"/>
              <a:ext cx="1" cy="166"/>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95" name="Line 615"/>
            <p:cNvSpPr>
              <a:spLocks noChangeShapeType="1"/>
            </p:cNvSpPr>
            <p:nvPr/>
          </p:nvSpPr>
          <p:spPr bwMode="auto">
            <a:xfrm>
              <a:off x="4725" y="3481"/>
              <a:ext cx="1" cy="166"/>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96" name="Line 616"/>
            <p:cNvSpPr>
              <a:spLocks noChangeShapeType="1"/>
            </p:cNvSpPr>
            <p:nvPr/>
          </p:nvSpPr>
          <p:spPr bwMode="auto">
            <a:xfrm>
              <a:off x="5114" y="3481"/>
              <a:ext cx="1" cy="166"/>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97" name="Line 617"/>
            <p:cNvSpPr>
              <a:spLocks noChangeShapeType="1"/>
            </p:cNvSpPr>
            <p:nvPr/>
          </p:nvSpPr>
          <p:spPr bwMode="auto">
            <a:xfrm>
              <a:off x="5503" y="3481"/>
              <a:ext cx="1" cy="166"/>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98" name="Rectangle 618"/>
            <p:cNvSpPr>
              <a:spLocks noChangeArrowheads="1"/>
            </p:cNvSpPr>
            <p:nvPr/>
          </p:nvSpPr>
          <p:spPr bwMode="auto">
            <a:xfrm>
              <a:off x="6079" y="3481"/>
              <a:ext cx="7" cy="173"/>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699" name="Rectangle 619"/>
            <p:cNvSpPr>
              <a:spLocks noChangeArrowheads="1"/>
            </p:cNvSpPr>
            <p:nvPr/>
          </p:nvSpPr>
          <p:spPr bwMode="auto">
            <a:xfrm>
              <a:off x="3315" y="3685"/>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355</a:t>
              </a:r>
              <a:endParaRPr lang="en-US" sz="2800" b="1">
                <a:solidFill>
                  <a:srgbClr val="000000"/>
                </a:solidFill>
                <a:latin typeface="Times New Roman" pitchFamily="18" charset="0"/>
              </a:endParaRPr>
            </a:p>
          </p:txBody>
        </p:sp>
        <p:sp>
          <p:nvSpPr>
            <p:cNvPr id="174700" name="Rectangle 620"/>
            <p:cNvSpPr>
              <a:spLocks noChangeArrowheads="1"/>
            </p:cNvSpPr>
            <p:nvPr/>
          </p:nvSpPr>
          <p:spPr bwMode="auto">
            <a:xfrm>
              <a:off x="3704" y="3685"/>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400</a:t>
              </a:r>
              <a:endParaRPr lang="en-US" sz="2800" b="1">
                <a:solidFill>
                  <a:srgbClr val="000000"/>
                </a:solidFill>
                <a:latin typeface="Times New Roman" pitchFamily="18" charset="0"/>
              </a:endParaRPr>
            </a:p>
          </p:txBody>
        </p:sp>
        <p:sp>
          <p:nvSpPr>
            <p:cNvPr id="174701" name="Rectangle 621"/>
            <p:cNvSpPr>
              <a:spLocks noChangeArrowheads="1"/>
            </p:cNvSpPr>
            <p:nvPr/>
          </p:nvSpPr>
          <p:spPr bwMode="auto">
            <a:xfrm>
              <a:off x="4130" y="3664"/>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702" name="Rectangle 622"/>
            <p:cNvSpPr>
              <a:spLocks noChangeArrowheads="1"/>
            </p:cNvSpPr>
            <p:nvPr/>
          </p:nvSpPr>
          <p:spPr bwMode="auto">
            <a:xfrm>
              <a:off x="3946" y="3747"/>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03" name="Rectangle 623"/>
            <p:cNvSpPr>
              <a:spLocks noChangeArrowheads="1"/>
            </p:cNvSpPr>
            <p:nvPr/>
          </p:nvSpPr>
          <p:spPr bwMode="auto">
            <a:xfrm>
              <a:off x="4497" y="3664"/>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a:t>
              </a:r>
              <a:endParaRPr lang="en-US" sz="2800" b="1">
                <a:solidFill>
                  <a:srgbClr val="000000"/>
                </a:solidFill>
                <a:latin typeface="Times New Roman" pitchFamily="18" charset="0"/>
              </a:endParaRPr>
            </a:p>
          </p:txBody>
        </p:sp>
        <p:sp>
          <p:nvSpPr>
            <p:cNvPr id="174704" name="Rectangle 624"/>
            <p:cNvSpPr>
              <a:spLocks noChangeArrowheads="1"/>
            </p:cNvSpPr>
            <p:nvPr/>
          </p:nvSpPr>
          <p:spPr bwMode="auto">
            <a:xfrm>
              <a:off x="4335" y="3747"/>
              <a:ext cx="390"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05" name="Rectangle 625"/>
            <p:cNvSpPr>
              <a:spLocks noChangeArrowheads="1"/>
            </p:cNvSpPr>
            <p:nvPr/>
          </p:nvSpPr>
          <p:spPr bwMode="auto">
            <a:xfrm>
              <a:off x="4905" y="3664"/>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706" name="Rectangle 626"/>
            <p:cNvSpPr>
              <a:spLocks noChangeArrowheads="1"/>
            </p:cNvSpPr>
            <p:nvPr/>
          </p:nvSpPr>
          <p:spPr bwMode="auto">
            <a:xfrm>
              <a:off x="4725" y="3747"/>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07" name="Rectangle 627"/>
            <p:cNvSpPr>
              <a:spLocks noChangeArrowheads="1"/>
            </p:cNvSpPr>
            <p:nvPr/>
          </p:nvSpPr>
          <p:spPr bwMode="auto">
            <a:xfrm>
              <a:off x="5258" y="3664"/>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+37</a:t>
              </a:r>
              <a:endParaRPr lang="en-US" sz="2800" b="1">
                <a:solidFill>
                  <a:srgbClr val="000000"/>
                </a:solidFill>
                <a:latin typeface="Times New Roman" pitchFamily="18" charset="0"/>
              </a:endParaRPr>
            </a:p>
          </p:txBody>
        </p:sp>
        <p:sp>
          <p:nvSpPr>
            <p:cNvPr id="174708" name="Rectangle 628"/>
            <p:cNvSpPr>
              <a:spLocks noChangeArrowheads="1"/>
            </p:cNvSpPr>
            <p:nvPr/>
          </p:nvSpPr>
          <p:spPr bwMode="auto">
            <a:xfrm>
              <a:off x="5114" y="3747"/>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09" name="Rectangle 629"/>
            <p:cNvSpPr>
              <a:spLocks noChangeArrowheads="1"/>
            </p:cNvSpPr>
            <p:nvPr/>
          </p:nvSpPr>
          <p:spPr bwMode="auto">
            <a:xfrm>
              <a:off x="5503" y="3740"/>
              <a:ext cx="576" cy="2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10" name="Line 630"/>
            <p:cNvSpPr>
              <a:spLocks noChangeShapeType="1"/>
            </p:cNvSpPr>
            <p:nvPr/>
          </p:nvSpPr>
          <p:spPr bwMode="auto">
            <a:xfrm>
              <a:off x="3168" y="3654"/>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11" name="Line 631"/>
            <p:cNvSpPr>
              <a:spLocks noChangeShapeType="1"/>
            </p:cNvSpPr>
            <p:nvPr/>
          </p:nvSpPr>
          <p:spPr bwMode="auto">
            <a:xfrm>
              <a:off x="3557" y="3654"/>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12" name="Line 632"/>
            <p:cNvSpPr>
              <a:spLocks noChangeShapeType="1"/>
            </p:cNvSpPr>
            <p:nvPr/>
          </p:nvSpPr>
          <p:spPr bwMode="auto">
            <a:xfrm>
              <a:off x="3946" y="3654"/>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13" name="Line 633"/>
            <p:cNvSpPr>
              <a:spLocks noChangeShapeType="1"/>
            </p:cNvSpPr>
            <p:nvPr/>
          </p:nvSpPr>
          <p:spPr bwMode="auto">
            <a:xfrm>
              <a:off x="4335" y="3654"/>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14" name="Line 634"/>
            <p:cNvSpPr>
              <a:spLocks noChangeShapeType="1"/>
            </p:cNvSpPr>
            <p:nvPr/>
          </p:nvSpPr>
          <p:spPr bwMode="auto">
            <a:xfrm>
              <a:off x="4725" y="3654"/>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15" name="Line 635"/>
            <p:cNvSpPr>
              <a:spLocks noChangeShapeType="1"/>
            </p:cNvSpPr>
            <p:nvPr/>
          </p:nvSpPr>
          <p:spPr bwMode="auto">
            <a:xfrm>
              <a:off x="5114" y="3654"/>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16" name="Line 636"/>
            <p:cNvSpPr>
              <a:spLocks noChangeShapeType="1"/>
            </p:cNvSpPr>
            <p:nvPr/>
          </p:nvSpPr>
          <p:spPr bwMode="auto">
            <a:xfrm>
              <a:off x="5503" y="3654"/>
              <a:ext cx="1" cy="100"/>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17" name="Rectangle 637"/>
            <p:cNvSpPr>
              <a:spLocks noChangeArrowheads="1"/>
            </p:cNvSpPr>
            <p:nvPr/>
          </p:nvSpPr>
          <p:spPr bwMode="auto">
            <a:xfrm>
              <a:off x="6079" y="3654"/>
              <a:ext cx="7" cy="10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18" name="Rectangle 638"/>
            <p:cNvSpPr>
              <a:spLocks noChangeArrowheads="1"/>
            </p:cNvSpPr>
            <p:nvPr/>
          </p:nvSpPr>
          <p:spPr bwMode="auto">
            <a:xfrm>
              <a:off x="3315" y="3800"/>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400</a:t>
              </a:r>
              <a:endParaRPr lang="en-US" sz="2800" b="1">
                <a:solidFill>
                  <a:srgbClr val="000000"/>
                </a:solidFill>
                <a:latin typeface="Times New Roman" pitchFamily="18" charset="0"/>
              </a:endParaRPr>
            </a:p>
          </p:txBody>
        </p:sp>
        <p:sp>
          <p:nvSpPr>
            <p:cNvPr id="174719" name="Rectangle 639"/>
            <p:cNvSpPr>
              <a:spLocks noChangeArrowheads="1"/>
            </p:cNvSpPr>
            <p:nvPr/>
          </p:nvSpPr>
          <p:spPr bwMode="auto">
            <a:xfrm>
              <a:off x="3168" y="3876"/>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20" name="Rectangle 640"/>
            <p:cNvSpPr>
              <a:spLocks noChangeArrowheads="1"/>
            </p:cNvSpPr>
            <p:nvPr/>
          </p:nvSpPr>
          <p:spPr bwMode="auto">
            <a:xfrm>
              <a:off x="3704" y="3800"/>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450</a:t>
              </a:r>
              <a:endParaRPr lang="en-US" sz="2800" b="1">
                <a:solidFill>
                  <a:srgbClr val="000000"/>
                </a:solidFill>
                <a:latin typeface="Times New Roman" pitchFamily="18" charset="0"/>
              </a:endParaRPr>
            </a:p>
          </p:txBody>
        </p:sp>
        <p:sp>
          <p:nvSpPr>
            <p:cNvPr id="174721" name="Rectangle 641"/>
            <p:cNvSpPr>
              <a:spLocks noChangeArrowheads="1"/>
            </p:cNvSpPr>
            <p:nvPr/>
          </p:nvSpPr>
          <p:spPr bwMode="auto">
            <a:xfrm>
              <a:off x="3557" y="3876"/>
              <a:ext cx="389" cy="6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22" name="Rectangle 642"/>
            <p:cNvSpPr>
              <a:spLocks noChangeArrowheads="1"/>
            </p:cNvSpPr>
            <p:nvPr/>
          </p:nvSpPr>
          <p:spPr bwMode="auto">
            <a:xfrm>
              <a:off x="4093" y="385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+63</a:t>
              </a:r>
              <a:endParaRPr lang="en-US" sz="2800" b="1">
                <a:solidFill>
                  <a:srgbClr val="000000"/>
                </a:solidFill>
                <a:latin typeface="Times New Roman" pitchFamily="18" charset="0"/>
              </a:endParaRPr>
            </a:p>
          </p:txBody>
        </p:sp>
        <p:sp>
          <p:nvSpPr>
            <p:cNvPr id="174723" name="Rectangle 643"/>
            <p:cNvSpPr>
              <a:spLocks noChangeArrowheads="1"/>
            </p:cNvSpPr>
            <p:nvPr/>
          </p:nvSpPr>
          <p:spPr bwMode="auto">
            <a:xfrm>
              <a:off x="4480" y="385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+45</a:t>
              </a:r>
              <a:endParaRPr lang="en-US" sz="2800" b="1">
                <a:solidFill>
                  <a:srgbClr val="000000"/>
                </a:solidFill>
                <a:latin typeface="Times New Roman" pitchFamily="18" charset="0"/>
              </a:endParaRPr>
            </a:p>
          </p:txBody>
        </p:sp>
        <p:sp>
          <p:nvSpPr>
            <p:cNvPr id="174724" name="Rectangle 644"/>
            <p:cNvSpPr>
              <a:spLocks noChangeArrowheads="1"/>
            </p:cNvSpPr>
            <p:nvPr/>
          </p:nvSpPr>
          <p:spPr bwMode="auto">
            <a:xfrm>
              <a:off x="4874" y="385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+63</a:t>
              </a:r>
              <a:endParaRPr lang="en-US" sz="2800" b="1">
                <a:solidFill>
                  <a:srgbClr val="000000"/>
                </a:solidFill>
                <a:latin typeface="Times New Roman" pitchFamily="18" charset="0"/>
              </a:endParaRPr>
            </a:p>
          </p:txBody>
        </p:sp>
        <p:sp>
          <p:nvSpPr>
            <p:cNvPr id="174725" name="Rectangle 645"/>
            <p:cNvSpPr>
              <a:spLocks noChangeArrowheads="1"/>
            </p:cNvSpPr>
            <p:nvPr/>
          </p:nvSpPr>
          <p:spPr bwMode="auto">
            <a:xfrm>
              <a:off x="5260" y="3858"/>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+80</a:t>
              </a:r>
              <a:endParaRPr lang="en-US" sz="2800" b="1">
                <a:solidFill>
                  <a:srgbClr val="000000"/>
                </a:solidFill>
                <a:latin typeface="Times New Roman" pitchFamily="18" charset="0"/>
              </a:endParaRPr>
            </a:p>
          </p:txBody>
        </p:sp>
        <p:sp>
          <p:nvSpPr>
            <p:cNvPr id="174726" name="Rectangle 646"/>
            <p:cNvSpPr>
              <a:spLocks noChangeArrowheads="1"/>
            </p:cNvSpPr>
            <p:nvPr/>
          </p:nvSpPr>
          <p:spPr bwMode="auto">
            <a:xfrm>
              <a:off x="5503" y="3855"/>
              <a:ext cx="576" cy="86"/>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27" name="Line 647"/>
            <p:cNvSpPr>
              <a:spLocks noChangeShapeType="1"/>
            </p:cNvSpPr>
            <p:nvPr/>
          </p:nvSpPr>
          <p:spPr bwMode="auto">
            <a:xfrm>
              <a:off x="3168" y="376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28" name="Line 648"/>
            <p:cNvSpPr>
              <a:spLocks noChangeShapeType="1"/>
            </p:cNvSpPr>
            <p:nvPr/>
          </p:nvSpPr>
          <p:spPr bwMode="auto">
            <a:xfrm>
              <a:off x="3175" y="376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29" name="Line 649"/>
            <p:cNvSpPr>
              <a:spLocks noChangeShapeType="1"/>
            </p:cNvSpPr>
            <p:nvPr/>
          </p:nvSpPr>
          <p:spPr bwMode="auto">
            <a:xfrm>
              <a:off x="3557" y="376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30" name="Line 650"/>
            <p:cNvSpPr>
              <a:spLocks noChangeShapeType="1"/>
            </p:cNvSpPr>
            <p:nvPr/>
          </p:nvSpPr>
          <p:spPr bwMode="auto">
            <a:xfrm>
              <a:off x="3564" y="376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31" name="Line 651"/>
            <p:cNvSpPr>
              <a:spLocks noChangeShapeType="1"/>
            </p:cNvSpPr>
            <p:nvPr/>
          </p:nvSpPr>
          <p:spPr bwMode="auto">
            <a:xfrm>
              <a:off x="3946" y="376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32" name="Line 652"/>
            <p:cNvSpPr>
              <a:spLocks noChangeShapeType="1"/>
            </p:cNvSpPr>
            <p:nvPr/>
          </p:nvSpPr>
          <p:spPr bwMode="auto">
            <a:xfrm>
              <a:off x="3953" y="376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33" name="Line 653"/>
            <p:cNvSpPr>
              <a:spLocks noChangeShapeType="1"/>
            </p:cNvSpPr>
            <p:nvPr/>
          </p:nvSpPr>
          <p:spPr bwMode="auto">
            <a:xfrm>
              <a:off x="4335" y="376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34" name="Line 654"/>
            <p:cNvSpPr>
              <a:spLocks noChangeShapeType="1"/>
            </p:cNvSpPr>
            <p:nvPr/>
          </p:nvSpPr>
          <p:spPr bwMode="auto">
            <a:xfrm>
              <a:off x="4343" y="3762"/>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35" name="Line 655"/>
            <p:cNvSpPr>
              <a:spLocks noChangeShapeType="1"/>
            </p:cNvSpPr>
            <p:nvPr/>
          </p:nvSpPr>
          <p:spPr bwMode="auto">
            <a:xfrm>
              <a:off x="4725" y="376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36" name="Line 656"/>
            <p:cNvSpPr>
              <a:spLocks noChangeShapeType="1"/>
            </p:cNvSpPr>
            <p:nvPr/>
          </p:nvSpPr>
          <p:spPr bwMode="auto">
            <a:xfrm>
              <a:off x="4732" y="3762"/>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37" name="Line 657"/>
            <p:cNvSpPr>
              <a:spLocks noChangeShapeType="1"/>
            </p:cNvSpPr>
            <p:nvPr/>
          </p:nvSpPr>
          <p:spPr bwMode="auto">
            <a:xfrm>
              <a:off x="5114" y="376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38" name="Line 658"/>
            <p:cNvSpPr>
              <a:spLocks noChangeShapeType="1"/>
            </p:cNvSpPr>
            <p:nvPr/>
          </p:nvSpPr>
          <p:spPr bwMode="auto">
            <a:xfrm>
              <a:off x="5121" y="3762"/>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39" name="Line 659"/>
            <p:cNvSpPr>
              <a:spLocks noChangeShapeType="1"/>
            </p:cNvSpPr>
            <p:nvPr/>
          </p:nvSpPr>
          <p:spPr bwMode="auto">
            <a:xfrm>
              <a:off x="5503" y="3762"/>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40" name="Line 660"/>
            <p:cNvSpPr>
              <a:spLocks noChangeShapeType="1"/>
            </p:cNvSpPr>
            <p:nvPr/>
          </p:nvSpPr>
          <p:spPr bwMode="auto">
            <a:xfrm>
              <a:off x="3168" y="376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41" name="Line 661"/>
            <p:cNvSpPr>
              <a:spLocks noChangeShapeType="1"/>
            </p:cNvSpPr>
            <p:nvPr/>
          </p:nvSpPr>
          <p:spPr bwMode="auto">
            <a:xfrm>
              <a:off x="3557" y="376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42" name="Line 662"/>
            <p:cNvSpPr>
              <a:spLocks noChangeShapeType="1"/>
            </p:cNvSpPr>
            <p:nvPr/>
          </p:nvSpPr>
          <p:spPr bwMode="auto">
            <a:xfrm>
              <a:off x="3946" y="376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43" name="Line 663"/>
            <p:cNvSpPr>
              <a:spLocks noChangeShapeType="1"/>
            </p:cNvSpPr>
            <p:nvPr/>
          </p:nvSpPr>
          <p:spPr bwMode="auto">
            <a:xfrm>
              <a:off x="4335" y="376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44" name="Line 664"/>
            <p:cNvSpPr>
              <a:spLocks noChangeShapeType="1"/>
            </p:cNvSpPr>
            <p:nvPr/>
          </p:nvSpPr>
          <p:spPr bwMode="auto">
            <a:xfrm>
              <a:off x="4725" y="376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45" name="Line 665"/>
            <p:cNvSpPr>
              <a:spLocks noChangeShapeType="1"/>
            </p:cNvSpPr>
            <p:nvPr/>
          </p:nvSpPr>
          <p:spPr bwMode="auto">
            <a:xfrm>
              <a:off x="5114" y="376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46" name="Line 666"/>
            <p:cNvSpPr>
              <a:spLocks noChangeShapeType="1"/>
            </p:cNvSpPr>
            <p:nvPr/>
          </p:nvSpPr>
          <p:spPr bwMode="auto">
            <a:xfrm>
              <a:off x="5503" y="3769"/>
              <a:ext cx="1" cy="165"/>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47" name="Rectangle 667"/>
            <p:cNvSpPr>
              <a:spLocks noChangeArrowheads="1"/>
            </p:cNvSpPr>
            <p:nvPr/>
          </p:nvSpPr>
          <p:spPr bwMode="auto">
            <a:xfrm>
              <a:off x="6079" y="3769"/>
              <a:ext cx="7" cy="17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48" name="Rectangle 668"/>
            <p:cNvSpPr>
              <a:spLocks noChangeArrowheads="1"/>
            </p:cNvSpPr>
            <p:nvPr/>
          </p:nvSpPr>
          <p:spPr bwMode="auto">
            <a:xfrm>
              <a:off x="3315" y="3973"/>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450</a:t>
              </a:r>
              <a:endParaRPr lang="en-US" sz="2800" b="1">
                <a:solidFill>
                  <a:srgbClr val="000000"/>
                </a:solidFill>
                <a:latin typeface="Times New Roman" pitchFamily="18" charset="0"/>
              </a:endParaRPr>
            </a:p>
          </p:txBody>
        </p:sp>
        <p:sp>
          <p:nvSpPr>
            <p:cNvPr id="174749" name="Rectangle 669"/>
            <p:cNvSpPr>
              <a:spLocks noChangeArrowheads="1"/>
            </p:cNvSpPr>
            <p:nvPr/>
          </p:nvSpPr>
          <p:spPr bwMode="auto">
            <a:xfrm>
              <a:off x="3704" y="3973"/>
              <a:ext cx="109"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500</a:t>
              </a:r>
              <a:endParaRPr lang="en-US" sz="2800" b="1">
                <a:solidFill>
                  <a:srgbClr val="000000"/>
                </a:solidFill>
                <a:latin typeface="Times New Roman" pitchFamily="18" charset="0"/>
              </a:endParaRPr>
            </a:p>
          </p:txBody>
        </p:sp>
        <p:sp>
          <p:nvSpPr>
            <p:cNvPr id="174750" name="Rectangle 670"/>
            <p:cNvSpPr>
              <a:spLocks noChangeArrowheads="1"/>
            </p:cNvSpPr>
            <p:nvPr/>
          </p:nvSpPr>
          <p:spPr bwMode="auto">
            <a:xfrm>
              <a:off x="4130" y="3951"/>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751" name="Rectangle 671"/>
            <p:cNvSpPr>
              <a:spLocks noChangeArrowheads="1"/>
            </p:cNvSpPr>
            <p:nvPr/>
          </p:nvSpPr>
          <p:spPr bwMode="auto">
            <a:xfrm>
              <a:off x="3946" y="4034"/>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52" name="Rectangle 672"/>
            <p:cNvSpPr>
              <a:spLocks noChangeArrowheads="1"/>
            </p:cNvSpPr>
            <p:nvPr/>
          </p:nvSpPr>
          <p:spPr bwMode="auto">
            <a:xfrm>
              <a:off x="4497" y="3951"/>
              <a:ext cx="78"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+5</a:t>
              </a:r>
              <a:endParaRPr lang="en-US" sz="2800" b="1">
                <a:solidFill>
                  <a:srgbClr val="000000"/>
                </a:solidFill>
                <a:latin typeface="Times New Roman" pitchFamily="18" charset="0"/>
              </a:endParaRPr>
            </a:p>
          </p:txBody>
        </p:sp>
        <p:sp>
          <p:nvSpPr>
            <p:cNvPr id="174753" name="Rectangle 673"/>
            <p:cNvSpPr>
              <a:spLocks noChangeArrowheads="1"/>
            </p:cNvSpPr>
            <p:nvPr/>
          </p:nvSpPr>
          <p:spPr bwMode="auto">
            <a:xfrm>
              <a:off x="4335" y="4034"/>
              <a:ext cx="390"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54" name="Rectangle 674"/>
            <p:cNvSpPr>
              <a:spLocks noChangeArrowheads="1"/>
            </p:cNvSpPr>
            <p:nvPr/>
          </p:nvSpPr>
          <p:spPr bwMode="auto">
            <a:xfrm>
              <a:off x="4905" y="3951"/>
              <a:ext cx="36"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0</a:t>
              </a:r>
              <a:endParaRPr lang="en-US" sz="2800" b="1">
                <a:solidFill>
                  <a:srgbClr val="000000"/>
                </a:solidFill>
                <a:latin typeface="Times New Roman" pitchFamily="18" charset="0"/>
              </a:endParaRPr>
            </a:p>
          </p:txBody>
        </p:sp>
        <p:sp>
          <p:nvSpPr>
            <p:cNvPr id="174755" name="Rectangle 675"/>
            <p:cNvSpPr>
              <a:spLocks noChangeArrowheads="1"/>
            </p:cNvSpPr>
            <p:nvPr/>
          </p:nvSpPr>
          <p:spPr bwMode="auto">
            <a:xfrm>
              <a:off x="4725" y="4034"/>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56" name="Rectangle 676"/>
            <p:cNvSpPr>
              <a:spLocks noChangeArrowheads="1"/>
            </p:cNvSpPr>
            <p:nvPr/>
          </p:nvSpPr>
          <p:spPr bwMode="auto">
            <a:xfrm>
              <a:off x="5258" y="3951"/>
              <a:ext cx="114" cy="87"/>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900" b="1">
                  <a:solidFill>
                    <a:srgbClr val="000000"/>
                  </a:solidFill>
                  <a:latin typeface="Times" pitchFamily="18" charset="0"/>
                </a:rPr>
                <a:t>+40</a:t>
              </a:r>
              <a:endParaRPr lang="en-US" sz="2800" b="1">
                <a:solidFill>
                  <a:srgbClr val="000000"/>
                </a:solidFill>
                <a:latin typeface="Times New Roman" pitchFamily="18" charset="0"/>
              </a:endParaRPr>
            </a:p>
          </p:txBody>
        </p:sp>
        <p:sp>
          <p:nvSpPr>
            <p:cNvPr id="174757" name="Rectangle 677"/>
            <p:cNvSpPr>
              <a:spLocks noChangeArrowheads="1"/>
            </p:cNvSpPr>
            <p:nvPr/>
          </p:nvSpPr>
          <p:spPr bwMode="auto">
            <a:xfrm>
              <a:off x="5114" y="4034"/>
              <a:ext cx="389" cy="1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58" name="Rectangle 678"/>
            <p:cNvSpPr>
              <a:spLocks noChangeArrowheads="1"/>
            </p:cNvSpPr>
            <p:nvPr/>
          </p:nvSpPr>
          <p:spPr bwMode="auto">
            <a:xfrm>
              <a:off x="5503" y="4027"/>
              <a:ext cx="576" cy="2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59" name="Line 679"/>
            <p:cNvSpPr>
              <a:spLocks noChangeShapeType="1"/>
            </p:cNvSpPr>
            <p:nvPr/>
          </p:nvSpPr>
          <p:spPr bwMode="auto">
            <a:xfrm>
              <a:off x="3168" y="3941"/>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60" name="Freeform 680"/>
            <p:cNvSpPr>
              <a:spLocks/>
            </p:cNvSpPr>
            <p:nvPr/>
          </p:nvSpPr>
          <p:spPr bwMode="auto">
            <a:xfrm>
              <a:off x="3168" y="4049"/>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noFill/>
            <a:ln w="11113">
              <a:solidFill>
                <a:srgbClr val="000000"/>
              </a:solidFill>
              <a:prstDash val="solid"/>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61" name="Line 681"/>
            <p:cNvSpPr>
              <a:spLocks noChangeShapeType="1"/>
            </p:cNvSpPr>
            <p:nvPr/>
          </p:nvSpPr>
          <p:spPr bwMode="auto">
            <a:xfrm>
              <a:off x="3175" y="4049"/>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62" name="Line 682"/>
            <p:cNvSpPr>
              <a:spLocks noChangeShapeType="1"/>
            </p:cNvSpPr>
            <p:nvPr/>
          </p:nvSpPr>
          <p:spPr bwMode="auto">
            <a:xfrm>
              <a:off x="3557" y="3941"/>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63" name="Line 683"/>
            <p:cNvSpPr>
              <a:spLocks noChangeShapeType="1"/>
            </p:cNvSpPr>
            <p:nvPr/>
          </p:nvSpPr>
          <p:spPr bwMode="auto">
            <a:xfrm>
              <a:off x="3557" y="4049"/>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64" name="Line 684"/>
            <p:cNvSpPr>
              <a:spLocks noChangeShapeType="1"/>
            </p:cNvSpPr>
            <p:nvPr/>
          </p:nvSpPr>
          <p:spPr bwMode="auto">
            <a:xfrm>
              <a:off x="3564" y="4049"/>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65" name="Line 685"/>
            <p:cNvSpPr>
              <a:spLocks noChangeShapeType="1"/>
            </p:cNvSpPr>
            <p:nvPr/>
          </p:nvSpPr>
          <p:spPr bwMode="auto">
            <a:xfrm>
              <a:off x="3946" y="3941"/>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66" name="Line 686"/>
            <p:cNvSpPr>
              <a:spLocks noChangeShapeType="1"/>
            </p:cNvSpPr>
            <p:nvPr/>
          </p:nvSpPr>
          <p:spPr bwMode="auto">
            <a:xfrm>
              <a:off x="3946" y="4049"/>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67" name="Line 687"/>
            <p:cNvSpPr>
              <a:spLocks noChangeShapeType="1"/>
            </p:cNvSpPr>
            <p:nvPr/>
          </p:nvSpPr>
          <p:spPr bwMode="auto">
            <a:xfrm>
              <a:off x="3953" y="4049"/>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68" name="Line 688"/>
            <p:cNvSpPr>
              <a:spLocks noChangeShapeType="1"/>
            </p:cNvSpPr>
            <p:nvPr/>
          </p:nvSpPr>
          <p:spPr bwMode="auto">
            <a:xfrm>
              <a:off x="4335" y="3941"/>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69" name="Line 689"/>
            <p:cNvSpPr>
              <a:spLocks noChangeShapeType="1"/>
            </p:cNvSpPr>
            <p:nvPr/>
          </p:nvSpPr>
          <p:spPr bwMode="auto">
            <a:xfrm>
              <a:off x="4335" y="4049"/>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70" name="Line 690"/>
            <p:cNvSpPr>
              <a:spLocks noChangeShapeType="1"/>
            </p:cNvSpPr>
            <p:nvPr/>
          </p:nvSpPr>
          <p:spPr bwMode="auto">
            <a:xfrm>
              <a:off x="4343" y="4049"/>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71" name="Line 691"/>
            <p:cNvSpPr>
              <a:spLocks noChangeShapeType="1"/>
            </p:cNvSpPr>
            <p:nvPr/>
          </p:nvSpPr>
          <p:spPr bwMode="auto">
            <a:xfrm>
              <a:off x="4725" y="3941"/>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72" name="Line 692"/>
            <p:cNvSpPr>
              <a:spLocks noChangeShapeType="1"/>
            </p:cNvSpPr>
            <p:nvPr/>
          </p:nvSpPr>
          <p:spPr bwMode="auto">
            <a:xfrm>
              <a:off x="4725" y="4049"/>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73" name="Line 693"/>
            <p:cNvSpPr>
              <a:spLocks noChangeShapeType="1"/>
            </p:cNvSpPr>
            <p:nvPr/>
          </p:nvSpPr>
          <p:spPr bwMode="auto">
            <a:xfrm>
              <a:off x="4732" y="4049"/>
              <a:ext cx="374"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74" name="Line 694"/>
            <p:cNvSpPr>
              <a:spLocks noChangeShapeType="1"/>
            </p:cNvSpPr>
            <p:nvPr/>
          </p:nvSpPr>
          <p:spPr bwMode="auto">
            <a:xfrm>
              <a:off x="5114" y="3941"/>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75" name="Line 695"/>
            <p:cNvSpPr>
              <a:spLocks noChangeShapeType="1"/>
            </p:cNvSpPr>
            <p:nvPr/>
          </p:nvSpPr>
          <p:spPr bwMode="auto">
            <a:xfrm>
              <a:off x="5114" y="4049"/>
              <a:ext cx="1"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76" name="Line 696"/>
            <p:cNvSpPr>
              <a:spLocks noChangeShapeType="1"/>
            </p:cNvSpPr>
            <p:nvPr/>
          </p:nvSpPr>
          <p:spPr bwMode="auto">
            <a:xfrm>
              <a:off x="5121" y="4049"/>
              <a:ext cx="375" cy="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77" name="Line 697"/>
            <p:cNvSpPr>
              <a:spLocks noChangeShapeType="1"/>
            </p:cNvSpPr>
            <p:nvPr/>
          </p:nvSpPr>
          <p:spPr bwMode="auto">
            <a:xfrm>
              <a:off x="5503" y="3941"/>
              <a:ext cx="1" cy="101"/>
            </a:xfrm>
            <a:prstGeom prst="line">
              <a:avLst/>
            </a:prstGeom>
            <a:noFill/>
            <a:ln w="11113">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78" name="Freeform 698"/>
            <p:cNvSpPr>
              <a:spLocks/>
            </p:cNvSpPr>
            <p:nvPr/>
          </p:nvSpPr>
          <p:spPr bwMode="auto">
            <a:xfrm>
              <a:off x="5503" y="4049"/>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noFill/>
            <a:ln w="11113">
              <a:solidFill>
                <a:srgbClr val="000000"/>
              </a:solidFill>
              <a:prstDash val="solid"/>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74779" name="Rectangle 699"/>
            <p:cNvSpPr>
              <a:spLocks noChangeArrowheads="1"/>
            </p:cNvSpPr>
            <p:nvPr/>
          </p:nvSpPr>
          <p:spPr bwMode="auto">
            <a:xfrm>
              <a:off x="6079" y="3941"/>
              <a:ext cx="7" cy="108"/>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sp>
        <p:nvSpPr>
          <p:cNvPr id="174780" name="Rectangle 700"/>
          <p:cNvSpPr>
            <a:spLocks noChangeArrowheads="1"/>
          </p:cNvSpPr>
          <p:nvPr/>
        </p:nvSpPr>
        <p:spPr bwMode="auto">
          <a:xfrm>
            <a:off x="2014538" y="2286001"/>
            <a:ext cx="2184400" cy="1450975"/>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3600" b="1">
                <a:solidFill>
                  <a:srgbClr val="000000"/>
                </a:solidFill>
                <a:latin typeface="Times" pitchFamily="18" charset="0"/>
              </a:rPr>
              <a:t>ISO </a:t>
            </a:r>
          </a:p>
          <a:p>
            <a:pPr defTabSz="912813" eaLnBrk="0" fontAlgn="base" hangingPunct="0">
              <a:lnSpc>
                <a:spcPct val="85000"/>
              </a:lnSpc>
              <a:spcBef>
                <a:spcPct val="0"/>
              </a:spcBef>
              <a:spcAft>
                <a:spcPct val="0"/>
              </a:spcAft>
            </a:pPr>
            <a:r>
              <a:rPr lang="en-US" sz="3600" b="1">
                <a:solidFill>
                  <a:srgbClr val="000000"/>
                </a:solidFill>
                <a:latin typeface="Times" pitchFamily="18" charset="0"/>
              </a:rPr>
              <a:t>Transition</a:t>
            </a:r>
          </a:p>
          <a:p>
            <a:pPr defTabSz="912813" eaLnBrk="0" fontAlgn="base" hangingPunct="0">
              <a:lnSpc>
                <a:spcPct val="85000"/>
              </a:lnSpc>
              <a:spcBef>
                <a:spcPct val="0"/>
              </a:spcBef>
              <a:spcAft>
                <a:spcPct val="0"/>
              </a:spcAft>
            </a:pPr>
            <a:r>
              <a:rPr lang="en-US" sz="3600" b="1">
                <a:solidFill>
                  <a:srgbClr val="000000"/>
                </a:solidFill>
                <a:latin typeface="Times" pitchFamily="18" charset="0"/>
              </a:rPr>
              <a:t>Fits</a:t>
            </a:r>
          </a:p>
        </p:txBody>
      </p:sp>
      <p:sp>
        <p:nvSpPr>
          <p:cNvPr id="702" name="TextBox 701"/>
          <p:cNvSpPr txBox="1"/>
          <p:nvPr/>
        </p:nvSpPr>
        <p:spPr>
          <a:xfrm>
            <a:off x="6096000" y="1"/>
            <a:ext cx="1409700" cy="307777"/>
          </a:xfrm>
          <a:prstGeom prst="rect">
            <a:avLst/>
          </a:prstGeom>
          <a:noFill/>
        </p:spPr>
        <p:txBody>
          <a:bodyPr wrap="square" rtlCol="0">
            <a:spAutoFit/>
          </a:bodyPr>
          <a:lstStyle/>
          <a:p>
            <a:pPr eaLnBrk="0" fontAlgn="base" hangingPunct="0">
              <a:spcBef>
                <a:spcPct val="0"/>
              </a:spcBef>
              <a:spcAft>
                <a:spcPct val="0"/>
              </a:spcAft>
            </a:pPr>
            <a:r>
              <a:rPr lang="en-US" sz="1400" b="1" dirty="0">
                <a:solidFill>
                  <a:srgbClr val="000000"/>
                </a:solidFill>
                <a:latin typeface="Times" pitchFamily="18" charset="0"/>
              </a:rPr>
              <a:t>Locational Fit</a:t>
            </a:r>
          </a:p>
        </p:txBody>
      </p:sp>
      <p:sp>
        <p:nvSpPr>
          <p:cNvPr id="703" name="TextBox 702"/>
          <p:cNvSpPr txBox="1"/>
          <p:nvPr/>
        </p:nvSpPr>
        <p:spPr>
          <a:xfrm>
            <a:off x="7543800" y="8966"/>
            <a:ext cx="990600" cy="307777"/>
          </a:xfrm>
          <a:prstGeom prst="rect">
            <a:avLst/>
          </a:prstGeom>
          <a:noFill/>
        </p:spPr>
        <p:txBody>
          <a:bodyPr wrap="square" rtlCol="0">
            <a:spAutoFit/>
          </a:bodyPr>
          <a:lstStyle/>
          <a:p>
            <a:pPr eaLnBrk="0" fontAlgn="base" hangingPunct="0">
              <a:spcBef>
                <a:spcPct val="0"/>
              </a:spcBef>
              <a:spcAft>
                <a:spcPct val="0"/>
              </a:spcAft>
            </a:pPr>
            <a:r>
              <a:rPr lang="en-US" sz="1400" b="1" dirty="0">
                <a:solidFill>
                  <a:srgbClr val="000000"/>
                </a:solidFill>
                <a:latin typeface="Times" pitchFamily="18" charset="0"/>
              </a:rPr>
              <a:t>Push Fit</a:t>
            </a:r>
          </a:p>
        </p:txBody>
      </p:sp>
      <p:sp>
        <p:nvSpPr>
          <p:cNvPr id="704" name="Rectangle 703"/>
          <p:cNvSpPr/>
          <p:nvPr/>
        </p:nvSpPr>
        <p:spPr bwMode="auto">
          <a:xfrm>
            <a:off x="6096000" y="304800"/>
            <a:ext cx="1258889" cy="62484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705" name="Rectangle 704"/>
          <p:cNvSpPr/>
          <p:nvPr/>
        </p:nvSpPr>
        <p:spPr bwMode="auto">
          <a:xfrm>
            <a:off x="7341834" y="304800"/>
            <a:ext cx="1249716" cy="62484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Tree>
    <p:extLst>
      <p:ext uri="{BB962C8B-B14F-4D97-AF65-F5344CB8AC3E}">
        <p14:creationId xmlns:p14="http://schemas.microsoft.com/office/powerpoint/2010/main" val="145595719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bwMode="auto">
          <a:xfrm>
            <a:off x="3879850" y="1047751"/>
            <a:ext cx="355600" cy="517525"/>
          </a:xfrm>
          <a:noFill/>
          <a:ln w="12700">
            <a:miter lim="800000"/>
            <a:headEnd/>
            <a:tailEnd/>
          </a:ln>
        </p:spPr>
        <p:txBody>
          <a:bodyPr vert="horz" wrap="none" lIns="63398" tIns="25359" rIns="63398" bIns="25359" numCol="1" anchor="t" anchorCtr="0" compatLnSpc="1">
            <a:prstTxWarp prst="textNoShape">
              <a:avLst/>
            </a:prstTxWarp>
            <a:spAutoFit/>
          </a:bodyPr>
          <a:lstStyle/>
          <a:p>
            <a:pPr>
              <a:lnSpc>
                <a:spcPct val="85000"/>
              </a:lnSpc>
            </a:pPr>
            <a:r>
              <a:rPr lang="en-US"/>
              <a:t>  </a:t>
            </a:r>
          </a:p>
        </p:txBody>
      </p:sp>
      <p:pic>
        <p:nvPicPr>
          <p:cNvPr id="175107" name="Picture 3"/>
          <p:cNvPicPr>
            <a:picLocks noChangeArrowheads="1"/>
          </p:cNvPicPr>
          <p:nvPr/>
        </p:nvPicPr>
        <p:blipFill>
          <a:blip r:embed="rId3"/>
          <a:srcRect/>
          <a:stretch>
            <a:fillRect/>
          </a:stretch>
        </p:blipFill>
        <p:spPr bwMode="auto">
          <a:xfrm>
            <a:off x="4953000" y="304800"/>
            <a:ext cx="4806950" cy="6248400"/>
          </a:xfrm>
          <a:prstGeom prst="rect">
            <a:avLst/>
          </a:prstGeom>
          <a:noFill/>
          <a:ln w="12700">
            <a:noFill/>
            <a:miter lim="800000"/>
            <a:headEnd/>
            <a:tailEnd/>
          </a:ln>
          <a:effectLst/>
        </p:spPr>
      </p:pic>
      <p:sp>
        <p:nvSpPr>
          <p:cNvPr id="175108" name="Rectangle 4"/>
          <p:cNvSpPr>
            <a:spLocks noChangeArrowheads="1"/>
          </p:cNvSpPr>
          <p:nvPr/>
        </p:nvSpPr>
        <p:spPr bwMode="auto">
          <a:xfrm>
            <a:off x="2070100" y="2522538"/>
            <a:ext cx="2547938" cy="1460500"/>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3600" b="1" dirty="0">
                <a:solidFill>
                  <a:srgbClr val="000000"/>
                </a:solidFill>
                <a:latin typeface="Times" pitchFamily="18" charset="0"/>
              </a:rPr>
              <a:t>ISO </a:t>
            </a:r>
          </a:p>
          <a:p>
            <a:pPr defTabSz="912813" eaLnBrk="0" fontAlgn="base" hangingPunct="0">
              <a:lnSpc>
                <a:spcPct val="85000"/>
              </a:lnSpc>
              <a:spcBef>
                <a:spcPct val="0"/>
              </a:spcBef>
              <a:spcAft>
                <a:spcPct val="0"/>
              </a:spcAft>
            </a:pPr>
            <a:r>
              <a:rPr lang="en-US" sz="3600" b="1" dirty="0">
                <a:solidFill>
                  <a:srgbClr val="000000"/>
                </a:solidFill>
                <a:latin typeface="Times" pitchFamily="18" charset="0"/>
              </a:rPr>
              <a:t>Interference</a:t>
            </a:r>
          </a:p>
          <a:p>
            <a:pPr defTabSz="912813" eaLnBrk="0" fontAlgn="base" hangingPunct="0">
              <a:lnSpc>
                <a:spcPct val="85000"/>
              </a:lnSpc>
              <a:spcBef>
                <a:spcPct val="0"/>
              </a:spcBef>
              <a:spcAft>
                <a:spcPct val="0"/>
              </a:spcAft>
            </a:pPr>
            <a:r>
              <a:rPr lang="en-US" sz="3600" b="1" dirty="0">
                <a:solidFill>
                  <a:srgbClr val="000000"/>
                </a:solidFill>
                <a:latin typeface="Times" pitchFamily="18" charset="0"/>
              </a:rPr>
              <a:t>Fits</a:t>
            </a:r>
          </a:p>
        </p:txBody>
      </p:sp>
      <p:sp>
        <p:nvSpPr>
          <p:cNvPr id="2" name="TextBox 1"/>
          <p:cNvSpPr txBox="1"/>
          <p:nvPr/>
        </p:nvSpPr>
        <p:spPr>
          <a:xfrm>
            <a:off x="6096000" y="1"/>
            <a:ext cx="990600" cy="307777"/>
          </a:xfrm>
          <a:prstGeom prst="rect">
            <a:avLst/>
          </a:prstGeom>
          <a:noFill/>
        </p:spPr>
        <p:txBody>
          <a:bodyPr wrap="square" rtlCol="0">
            <a:spAutoFit/>
          </a:bodyPr>
          <a:lstStyle/>
          <a:p>
            <a:pPr eaLnBrk="0" fontAlgn="base" hangingPunct="0">
              <a:spcBef>
                <a:spcPct val="0"/>
              </a:spcBef>
              <a:spcAft>
                <a:spcPct val="0"/>
              </a:spcAft>
            </a:pPr>
            <a:r>
              <a:rPr lang="en-US" sz="1400" b="1" dirty="0">
                <a:solidFill>
                  <a:srgbClr val="000000"/>
                </a:solidFill>
                <a:latin typeface="Times" pitchFamily="18" charset="0"/>
              </a:rPr>
              <a:t>Press Fit</a:t>
            </a:r>
          </a:p>
        </p:txBody>
      </p:sp>
      <p:sp>
        <p:nvSpPr>
          <p:cNvPr id="6" name="TextBox 5"/>
          <p:cNvSpPr txBox="1"/>
          <p:nvPr/>
        </p:nvSpPr>
        <p:spPr>
          <a:xfrm>
            <a:off x="7239000" y="8966"/>
            <a:ext cx="990600" cy="307777"/>
          </a:xfrm>
          <a:prstGeom prst="rect">
            <a:avLst/>
          </a:prstGeom>
          <a:noFill/>
        </p:spPr>
        <p:txBody>
          <a:bodyPr wrap="square" rtlCol="0">
            <a:spAutoFit/>
          </a:bodyPr>
          <a:lstStyle/>
          <a:p>
            <a:pPr eaLnBrk="0" fontAlgn="base" hangingPunct="0">
              <a:spcBef>
                <a:spcPct val="0"/>
              </a:spcBef>
              <a:spcAft>
                <a:spcPct val="0"/>
              </a:spcAft>
            </a:pPr>
            <a:r>
              <a:rPr lang="en-US" sz="1400" b="1" dirty="0">
                <a:solidFill>
                  <a:srgbClr val="000000"/>
                </a:solidFill>
                <a:latin typeface="Times" pitchFamily="18" charset="0"/>
              </a:rPr>
              <a:t>Drive Fit</a:t>
            </a:r>
          </a:p>
        </p:txBody>
      </p:sp>
      <p:sp>
        <p:nvSpPr>
          <p:cNvPr id="4" name="Rectangle 3"/>
          <p:cNvSpPr/>
          <p:nvPr/>
        </p:nvSpPr>
        <p:spPr bwMode="auto">
          <a:xfrm>
            <a:off x="6019800" y="304800"/>
            <a:ext cx="1066800" cy="62484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9" name="Rectangle 8"/>
          <p:cNvSpPr/>
          <p:nvPr/>
        </p:nvSpPr>
        <p:spPr bwMode="auto">
          <a:xfrm>
            <a:off x="7086600" y="301806"/>
            <a:ext cx="1066800" cy="62484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600" b="1">
              <a:solidFill>
                <a:srgbClr val="000000"/>
              </a:solidFill>
              <a:latin typeface="Times" pitchFamily="18" charset="0"/>
            </a:endParaRPr>
          </a:p>
        </p:txBody>
      </p:sp>
    </p:spTree>
    <p:extLst>
      <p:ext uri="{BB962C8B-B14F-4D97-AF65-F5344CB8AC3E}">
        <p14:creationId xmlns:p14="http://schemas.microsoft.com/office/powerpoint/2010/main" val="246318891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bwMode="auto">
          <a:xfrm>
            <a:off x="2198688" y="374650"/>
            <a:ext cx="7237412" cy="776288"/>
          </a:xfrm>
          <a:noFill/>
          <a:ln w="12700">
            <a:miter lim="800000"/>
            <a:headEnd/>
            <a:tailEnd/>
          </a:ln>
        </p:spPr>
        <p:txBody>
          <a:bodyPr vert="horz" wrap="none" lIns="63398" tIns="25359" rIns="63398" bIns="25359" numCol="1" anchor="t" anchorCtr="0" compatLnSpc="1">
            <a:prstTxWarp prst="textNoShape">
              <a:avLst/>
            </a:prstTxWarp>
            <a:spAutoFit/>
          </a:bodyPr>
          <a:lstStyle/>
          <a:p>
            <a:pPr>
              <a:lnSpc>
                <a:spcPct val="85000"/>
              </a:lnSpc>
            </a:pPr>
            <a:r>
              <a:rPr lang="en-US" dirty="0">
                <a:solidFill>
                  <a:schemeClr val="tx2"/>
                </a:solidFill>
              </a:rPr>
              <a:t>Tolerances</a:t>
            </a:r>
            <a:br>
              <a:rPr lang="en-US" dirty="0">
                <a:solidFill>
                  <a:schemeClr val="tx2"/>
                </a:solidFill>
              </a:rPr>
            </a:br>
            <a:r>
              <a:rPr lang="en-US" sz="2000" i="1" dirty="0">
                <a:solidFill>
                  <a:schemeClr val="tx2"/>
                </a:solidFill>
              </a:rPr>
              <a:t>important to interchangeability and provision for replacement parts </a:t>
            </a:r>
          </a:p>
        </p:txBody>
      </p:sp>
      <p:sp>
        <p:nvSpPr>
          <p:cNvPr id="161795" name="Rectangle 3"/>
          <p:cNvSpPr>
            <a:spLocks noGrp="1" noChangeArrowheads="1"/>
          </p:cNvSpPr>
          <p:nvPr>
            <p:ph type="body" idx="1"/>
          </p:nvPr>
        </p:nvSpPr>
        <p:spPr bwMode="auto">
          <a:xfrm>
            <a:off x="2063750" y="1285875"/>
            <a:ext cx="8153400" cy="5503090"/>
          </a:xfrm>
          <a:noFill/>
          <a:ln w="12700">
            <a:miter lim="800000"/>
            <a:headEnd/>
            <a:tailEnd/>
          </a:ln>
        </p:spPr>
        <p:txBody>
          <a:bodyPr vert="horz" wrap="square" lIns="63398" tIns="25359" rIns="63398" bIns="25359" numCol="1" anchor="t" anchorCtr="0" compatLnSpc="1">
            <a:prstTxWarp prst="textNoShape">
              <a:avLst/>
            </a:prstTxWarp>
            <a:spAutoFit/>
          </a:bodyPr>
          <a:lstStyle/>
          <a:p>
            <a:pPr marL="0" indent="0">
              <a:lnSpc>
                <a:spcPct val="88000"/>
              </a:lnSpc>
              <a:spcBef>
                <a:spcPct val="0"/>
              </a:spcBef>
              <a:buNone/>
              <a:tabLst>
                <a:tab pos="1587500" algn="l"/>
                <a:tab pos="3200400" algn="l"/>
                <a:tab pos="4572000" algn="l"/>
                <a:tab pos="5715000" algn="l"/>
              </a:tabLst>
            </a:pPr>
            <a:r>
              <a:rPr lang="en-US" sz="1800">
                <a:latin typeface="Times" pitchFamily="18" charset="0"/>
              </a:rPr>
              <a:t>It is impossible to make parts to an exact size.  The tolerance, or accuracy required,  will depend on the function of the part and the particular feature being dimensioned.  Therefore, the range of permissible size, or tolerance, must be specified for all dimensions on a drawing, by the designer/draftsperson. </a:t>
            </a:r>
          </a:p>
          <a:p>
            <a:pPr marL="0" indent="0">
              <a:lnSpc>
                <a:spcPct val="88000"/>
              </a:lnSpc>
              <a:spcBef>
                <a:spcPct val="0"/>
              </a:spcBef>
              <a:buNone/>
              <a:tabLst>
                <a:tab pos="1587500" algn="l"/>
                <a:tab pos="3200400" algn="l"/>
                <a:tab pos="4572000" algn="l"/>
                <a:tab pos="5715000" algn="l"/>
              </a:tabLst>
            </a:pPr>
            <a:endParaRPr lang="en-US" sz="1800">
              <a:latin typeface="Times" pitchFamily="18" charset="0"/>
            </a:endParaRPr>
          </a:p>
          <a:p>
            <a:pPr marL="0" indent="0">
              <a:lnSpc>
                <a:spcPct val="88000"/>
              </a:lnSpc>
              <a:spcBef>
                <a:spcPct val="0"/>
              </a:spcBef>
              <a:buNone/>
              <a:tabLst>
                <a:tab pos="1587500" algn="l"/>
                <a:tab pos="3200400" algn="l"/>
                <a:tab pos="4572000" algn="l"/>
                <a:tab pos="5715000" algn="l"/>
              </a:tabLst>
            </a:pPr>
            <a:r>
              <a:rPr lang="en-US" sz="1800" u="sng">
                <a:latin typeface="Times" pitchFamily="18" charset="0"/>
              </a:rPr>
              <a:t>Nominal Size:</a:t>
            </a:r>
            <a:r>
              <a:rPr lang="en-US" sz="1800">
                <a:latin typeface="Times" pitchFamily="18" charset="0"/>
              </a:rPr>
              <a:t> is the size used for general identification, not the exact size.</a:t>
            </a:r>
          </a:p>
          <a:p>
            <a:pPr marL="0" indent="0">
              <a:lnSpc>
                <a:spcPct val="88000"/>
              </a:lnSpc>
              <a:spcBef>
                <a:spcPct val="0"/>
              </a:spcBef>
              <a:buNone/>
              <a:tabLst>
                <a:tab pos="1587500" algn="l"/>
                <a:tab pos="3200400" algn="l"/>
                <a:tab pos="4572000" algn="l"/>
                <a:tab pos="5715000" algn="l"/>
              </a:tabLst>
            </a:pPr>
            <a:endParaRPr lang="en-US" sz="1800">
              <a:latin typeface="Times" pitchFamily="18" charset="0"/>
            </a:endParaRPr>
          </a:p>
          <a:p>
            <a:pPr marL="0" indent="0">
              <a:lnSpc>
                <a:spcPct val="88000"/>
              </a:lnSpc>
              <a:spcBef>
                <a:spcPct val="0"/>
              </a:spcBef>
              <a:buNone/>
              <a:tabLst>
                <a:tab pos="1587500" algn="l"/>
                <a:tab pos="3200400" algn="l"/>
                <a:tab pos="4572000" algn="l"/>
                <a:tab pos="5715000" algn="l"/>
              </a:tabLst>
            </a:pPr>
            <a:r>
              <a:rPr lang="en-US" sz="1800" u="sng">
                <a:latin typeface="Times" pitchFamily="18" charset="0"/>
              </a:rPr>
              <a:t>Actual Size:</a:t>
            </a:r>
            <a:r>
              <a:rPr lang="en-US" sz="1800">
                <a:latin typeface="Times" pitchFamily="18" charset="0"/>
              </a:rPr>
              <a:t> is the measured dimension. A shaft of nominal diameter 10 mm may be measured to be an actual size of 9.975 mm.</a:t>
            </a:r>
          </a:p>
          <a:p>
            <a:pPr marL="0" indent="0">
              <a:lnSpc>
                <a:spcPct val="88000"/>
              </a:lnSpc>
              <a:spcBef>
                <a:spcPct val="0"/>
              </a:spcBef>
              <a:buNone/>
              <a:tabLst>
                <a:tab pos="1587500" algn="l"/>
                <a:tab pos="3200400" algn="l"/>
                <a:tab pos="4572000" algn="l"/>
                <a:tab pos="5715000" algn="l"/>
              </a:tabLst>
            </a:pPr>
            <a:endParaRPr lang="en-US" sz="1800">
              <a:latin typeface="Times" pitchFamily="18" charset="0"/>
            </a:endParaRPr>
          </a:p>
          <a:p>
            <a:pPr marL="0" indent="0">
              <a:lnSpc>
                <a:spcPct val="88000"/>
              </a:lnSpc>
              <a:spcBef>
                <a:spcPct val="0"/>
              </a:spcBef>
              <a:buNone/>
              <a:tabLst>
                <a:tab pos="1587500" algn="l"/>
                <a:tab pos="3200400" algn="l"/>
                <a:tab pos="4572000" algn="l"/>
                <a:tab pos="5715000" algn="l"/>
              </a:tabLst>
            </a:pPr>
            <a:r>
              <a:rPr lang="en-US" sz="1800" u="sng">
                <a:latin typeface="Times" pitchFamily="18" charset="0"/>
              </a:rPr>
              <a:t>General Tolerances:</a:t>
            </a:r>
            <a:r>
              <a:rPr lang="en-US" sz="1800">
                <a:latin typeface="Times" pitchFamily="18" charset="0"/>
              </a:rPr>
              <a:t> </a:t>
            </a:r>
          </a:p>
          <a:p>
            <a:pPr marL="0" indent="0">
              <a:lnSpc>
                <a:spcPct val="88000"/>
              </a:lnSpc>
              <a:spcBef>
                <a:spcPct val="0"/>
              </a:spcBef>
              <a:buNone/>
              <a:tabLst>
                <a:tab pos="1587500" algn="l"/>
                <a:tab pos="3200400" algn="l"/>
                <a:tab pos="4572000" algn="l"/>
                <a:tab pos="5715000" algn="l"/>
              </a:tabLst>
            </a:pPr>
            <a:r>
              <a:rPr lang="en-US" sz="1800" i="1">
                <a:latin typeface="Times" pitchFamily="18" charset="0"/>
              </a:rPr>
              <a:t>In ISO metric</a:t>
            </a:r>
            <a:r>
              <a:rPr lang="en-US" sz="1800">
                <a:latin typeface="Times" pitchFamily="18" charset="0"/>
              </a:rPr>
              <a:t>, general tolerances are specified in a note, usually in the title block, typically of the form: "General tolerances ±.25 unless otherwise stated".</a:t>
            </a:r>
          </a:p>
          <a:p>
            <a:pPr marL="0" indent="0">
              <a:lnSpc>
                <a:spcPct val="88000"/>
              </a:lnSpc>
              <a:spcBef>
                <a:spcPct val="0"/>
              </a:spcBef>
              <a:buNone/>
              <a:tabLst>
                <a:tab pos="1587500" algn="l"/>
                <a:tab pos="3200400" algn="l"/>
                <a:tab pos="4572000" algn="l"/>
                <a:tab pos="5715000" algn="l"/>
              </a:tabLst>
            </a:pPr>
            <a:endParaRPr lang="en-US" sz="1800">
              <a:latin typeface="Times" pitchFamily="18" charset="0"/>
            </a:endParaRPr>
          </a:p>
          <a:p>
            <a:pPr marL="0" indent="0">
              <a:lnSpc>
                <a:spcPct val="88000"/>
              </a:lnSpc>
              <a:spcBef>
                <a:spcPct val="0"/>
              </a:spcBef>
              <a:buNone/>
              <a:tabLst>
                <a:tab pos="1587500" algn="l"/>
                <a:tab pos="3200400" algn="l"/>
                <a:tab pos="4572000" algn="l"/>
                <a:tab pos="5715000" algn="l"/>
              </a:tabLst>
            </a:pPr>
            <a:r>
              <a:rPr lang="en-US" sz="1800" i="1">
                <a:latin typeface="Times" pitchFamily="18" charset="0"/>
              </a:rPr>
              <a:t>In English Units</a:t>
            </a:r>
            <a:r>
              <a:rPr lang="en-US" sz="1800">
                <a:latin typeface="Times" pitchFamily="18" charset="0"/>
              </a:rPr>
              <a:t> , the decimal place indicates the general tolerance given in the  title block notes, typically:</a:t>
            </a:r>
          </a:p>
          <a:p>
            <a:pPr marL="0" indent="0">
              <a:lnSpc>
                <a:spcPct val="88000"/>
              </a:lnSpc>
              <a:spcBef>
                <a:spcPct val="0"/>
              </a:spcBef>
              <a:buNone/>
              <a:tabLst>
                <a:tab pos="1587500" algn="l"/>
                <a:tab pos="3200400" algn="l"/>
                <a:tab pos="4572000" algn="l"/>
                <a:tab pos="5715000" algn="l"/>
              </a:tabLst>
            </a:pPr>
            <a:r>
              <a:rPr lang="en-US" sz="1800">
                <a:latin typeface="Times" pitchFamily="18" charset="0"/>
              </a:rPr>
              <a:t>Fractions =  ±1/16, .X = ±.03, .XX = ±.01, .XXX = ±.005, .XXXX = ±0.0005, </a:t>
            </a:r>
          </a:p>
          <a:p>
            <a:pPr marL="0" indent="0">
              <a:lnSpc>
                <a:spcPct val="88000"/>
              </a:lnSpc>
              <a:spcBef>
                <a:spcPct val="0"/>
              </a:spcBef>
              <a:buNone/>
              <a:tabLst>
                <a:tab pos="1587500" algn="l"/>
                <a:tab pos="3200400" algn="l"/>
                <a:tab pos="4572000" algn="l"/>
                <a:tab pos="5715000" algn="l"/>
              </a:tabLst>
            </a:pPr>
            <a:endParaRPr lang="en-US" sz="1800">
              <a:latin typeface="Times" pitchFamily="18" charset="0"/>
            </a:endParaRPr>
          </a:p>
          <a:p>
            <a:pPr marL="0" indent="0">
              <a:lnSpc>
                <a:spcPct val="88000"/>
              </a:lnSpc>
              <a:spcBef>
                <a:spcPct val="0"/>
              </a:spcBef>
              <a:buNone/>
              <a:tabLst>
                <a:tab pos="1587500" algn="l"/>
                <a:tab pos="3200400" algn="l"/>
                <a:tab pos="4572000" algn="l"/>
                <a:tab pos="5715000" algn="l"/>
              </a:tabLst>
            </a:pPr>
            <a:r>
              <a:rPr lang="en-US" sz="1800">
                <a:latin typeface="Times" pitchFamily="18" charset="0"/>
              </a:rPr>
              <a:t>Note: Fractions and this type of general tolerancing is not permissible in ISO metric standards.</a:t>
            </a:r>
          </a:p>
          <a:p>
            <a:pPr marL="0" indent="0">
              <a:lnSpc>
                <a:spcPct val="88000"/>
              </a:lnSpc>
              <a:spcBef>
                <a:spcPct val="0"/>
              </a:spcBef>
              <a:buNone/>
              <a:tabLst>
                <a:tab pos="1587500" algn="l"/>
                <a:tab pos="3200400" algn="l"/>
                <a:tab pos="4572000" algn="l"/>
                <a:tab pos="5715000" algn="l"/>
              </a:tabLst>
            </a:pPr>
            <a:endParaRPr lang="en-US" sz="1800">
              <a:latin typeface="Times" pitchFamily="18" charset="0"/>
            </a:endParaRPr>
          </a:p>
          <a:p>
            <a:pPr marL="0" indent="0">
              <a:tabLst>
                <a:tab pos="1587500" algn="l"/>
                <a:tab pos="3200400" algn="l"/>
                <a:tab pos="4572000" algn="l"/>
                <a:tab pos="5715000" algn="l"/>
              </a:tabLst>
            </a:pPr>
            <a:endParaRPr lang="en-US" sz="1800">
              <a:latin typeface="Times" pitchFamily="18" charset="0"/>
            </a:endParaRPr>
          </a:p>
        </p:txBody>
      </p:sp>
    </p:spTree>
    <p:extLst>
      <p:ext uri="{BB962C8B-B14F-4D97-AF65-F5344CB8AC3E}">
        <p14:creationId xmlns:p14="http://schemas.microsoft.com/office/powerpoint/2010/main" val="187939653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4041775" y="1071563"/>
            <a:ext cx="25400" cy="455612"/>
          </a:xfrm>
          <a:prstGeom prst="rect">
            <a:avLst/>
          </a:prstGeom>
          <a:no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19" name="Rectangle 3"/>
          <p:cNvSpPr>
            <a:spLocks noChangeArrowheads="1"/>
          </p:cNvSpPr>
          <p:nvPr/>
        </p:nvSpPr>
        <p:spPr bwMode="auto">
          <a:xfrm>
            <a:off x="2057400" y="990600"/>
            <a:ext cx="8166100" cy="1097654"/>
          </a:xfrm>
          <a:prstGeom prst="rect">
            <a:avLst/>
          </a:prstGeom>
          <a:noFill/>
          <a:ln w="12700">
            <a:noFill/>
            <a:miter lim="800000"/>
            <a:headEnd/>
            <a:tailEnd/>
          </a:ln>
          <a:effectLst/>
        </p:spPr>
        <p:txBody>
          <a:bodyPr lIns="63398" tIns="25359" rIns="63398" bIns="25359">
            <a:spAutoFit/>
          </a:bodyPr>
          <a:lstStyle/>
          <a:p>
            <a:pPr defTabSz="912813" eaLnBrk="0" fontAlgn="base" hangingPunct="0">
              <a:lnSpc>
                <a:spcPct val="85000"/>
              </a:lnSpc>
              <a:spcBef>
                <a:spcPct val="0"/>
              </a:spcBef>
              <a:spcAft>
                <a:spcPct val="0"/>
              </a:spcAft>
              <a:tabLst>
                <a:tab pos="1584325" algn="l"/>
                <a:tab pos="3195638" algn="l"/>
                <a:tab pos="4564063" algn="l"/>
                <a:tab pos="5705475" algn="l"/>
              </a:tabLst>
            </a:pPr>
            <a:r>
              <a:rPr lang="en-US" sz="1600" b="1">
                <a:solidFill>
                  <a:srgbClr val="000000"/>
                </a:solidFill>
                <a:latin typeface="Times" pitchFamily="18" charset="0"/>
              </a:rPr>
              <a:t>Specific Tolerances indicate a special situation that cannot be covered by the general tolerance. </a:t>
            </a:r>
          </a:p>
          <a:p>
            <a:pPr defTabSz="912813" eaLnBrk="0" fontAlgn="base" hangingPunct="0">
              <a:lnSpc>
                <a:spcPct val="85000"/>
              </a:lnSpc>
              <a:spcBef>
                <a:spcPct val="0"/>
              </a:spcBef>
              <a:spcAft>
                <a:spcPct val="0"/>
              </a:spcAft>
              <a:tabLst>
                <a:tab pos="1584325" algn="l"/>
                <a:tab pos="3195638" algn="l"/>
                <a:tab pos="4564063" algn="l"/>
                <a:tab pos="5705475" algn="l"/>
              </a:tabLst>
            </a:pPr>
            <a:endParaRPr lang="en-US" sz="1600" b="1">
              <a:solidFill>
                <a:srgbClr val="000000"/>
              </a:solidFill>
              <a:latin typeface="Times" pitchFamily="18" charset="0"/>
            </a:endParaRPr>
          </a:p>
          <a:p>
            <a:pPr defTabSz="912813" eaLnBrk="0" fontAlgn="base" hangingPunct="0">
              <a:lnSpc>
                <a:spcPct val="85000"/>
              </a:lnSpc>
              <a:spcBef>
                <a:spcPct val="0"/>
              </a:spcBef>
              <a:spcAft>
                <a:spcPct val="0"/>
              </a:spcAft>
              <a:tabLst>
                <a:tab pos="1584325" algn="l"/>
                <a:tab pos="3195638" algn="l"/>
                <a:tab pos="4564063" algn="l"/>
                <a:tab pos="5705475" algn="l"/>
              </a:tabLst>
            </a:pPr>
            <a:r>
              <a:rPr lang="en-US" sz="1600" b="1">
                <a:solidFill>
                  <a:srgbClr val="000000"/>
                </a:solidFill>
                <a:latin typeface="Times" pitchFamily="18" charset="0"/>
              </a:rPr>
              <a:t>Specific tolerances are placed on the drawing with the dimension and have traditionally been expressed in a number of ways:</a:t>
            </a:r>
          </a:p>
        </p:txBody>
      </p:sp>
      <p:sp>
        <p:nvSpPr>
          <p:cNvPr id="162820" name="Rectangle 4"/>
          <p:cNvSpPr>
            <a:spLocks noChangeArrowheads="1"/>
          </p:cNvSpPr>
          <p:nvPr/>
        </p:nvSpPr>
        <p:spPr bwMode="auto">
          <a:xfrm>
            <a:off x="4267200" y="304801"/>
            <a:ext cx="3898900" cy="517525"/>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3600" b="1">
                <a:solidFill>
                  <a:srgbClr val="790015"/>
                </a:solidFill>
                <a:latin typeface="Times" pitchFamily="18" charset="0"/>
              </a:rPr>
              <a:t>Specific Tolerances</a:t>
            </a:r>
          </a:p>
        </p:txBody>
      </p:sp>
      <p:sp>
        <p:nvSpPr>
          <p:cNvPr id="162821" name="Rectangle 5"/>
          <p:cNvSpPr>
            <a:spLocks noChangeArrowheads="1"/>
          </p:cNvSpPr>
          <p:nvPr/>
        </p:nvSpPr>
        <p:spPr bwMode="auto">
          <a:xfrm>
            <a:off x="2278063" y="3162300"/>
            <a:ext cx="2068512" cy="317500"/>
          </a:xfrm>
          <a:prstGeom prst="rect">
            <a:avLst/>
          </a:prstGeom>
          <a:noFill/>
          <a:ln w="25400">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22" name="Line 6"/>
          <p:cNvSpPr>
            <a:spLocks noChangeShapeType="1"/>
          </p:cNvSpPr>
          <p:nvPr/>
        </p:nvSpPr>
        <p:spPr bwMode="auto">
          <a:xfrm flipV="1">
            <a:off x="2278063" y="2643188"/>
            <a:ext cx="0" cy="442912"/>
          </a:xfrm>
          <a:prstGeom prst="line">
            <a:avLst/>
          </a:prstGeom>
          <a:noFill/>
          <a:ln w="1270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23" name="Line 7"/>
          <p:cNvSpPr>
            <a:spLocks noChangeShapeType="1"/>
          </p:cNvSpPr>
          <p:nvPr/>
        </p:nvSpPr>
        <p:spPr bwMode="auto">
          <a:xfrm flipV="1">
            <a:off x="4346575" y="2643188"/>
            <a:ext cx="0" cy="442912"/>
          </a:xfrm>
          <a:prstGeom prst="line">
            <a:avLst/>
          </a:prstGeom>
          <a:noFill/>
          <a:ln w="1270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24" name="Rectangle 8"/>
          <p:cNvSpPr>
            <a:spLocks noChangeArrowheads="1"/>
          </p:cNvSpPr>
          <p:nvPr/>
        </p:nvSpPr>
        <p:spPr bwMode="auto">
          <a:xfrm>
            <a:off x="2895601" y="2667001"/>
            <a:ext cx="333219" cy="260501"/>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1600" b="1">
                <a:solidFill>
                  <a:srgbClr val="000000"/>
                </a:solidFill>
                <a:latin typeface="Times" pitchFamily="18" charset="0"/>
              </a:rPr>
              <a:t>40</a:t>
            </a:r>
          </a:p>
        </p:txBody>
      </p:sp>
      <p:sp>
        <p:nvSpPr>
          <p:cNvPr id="162825" name="Rectangle 9"/>
          <p:cNvSpPr>
            <a:spLocks noChangeArrowheads="1"/>
          </p:cNvSpPr>
          <p:nvPr/>
        </p:nvSpPr>
        <p:spPr bwMode="auto">
          <a:xfrm>
            <a:off x="3298826" y="2509839"/>
            <a:ext cx="607333" cy="469789"/>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1600" b="1">
                <a:solidFill>
                  <a:srgbClr val="000000"/>
                </a:solidFill>
                <a:latin typeface="Times" pitchFamily="18" charset="0"/>
              </a:rPr>
              <a:t>+0.05</a:t>
            </a:r>
          </a:p>
          <a:p>
            <a:pPr defTabSz="912813" eaLnBrk="0" fontAlgn="base" hangingPunct="0">
              <a:lnSpc>
                <a:spcPct val="85000"/>
              </a:lnSpc>
              <a:spcBef>
                <a:spcPct val="0"/>
              </a:spcBef>
              <a:spcAft>
                <a:spcPct val="0"/>
              </a:spcAft>
            </a:pPr>
            <a:r>
              <a:rPr lang="en-US" sz="1600" b="1">
                <a:solidFill>
                  <a:srgbClr val="000000"/>
                </a:solidFill>
                <a:latin typeface="Times" pitchFamily="18" charset="0"/>
              </a:rPr>
              <a:t>- 0.03</a:t>
            </a:r>
          </a:p>
        </p:txBody>
      </p:sp>
      <p:sp>
        <p:nvSpPr>
          <p:cNvPr id="162826" name="Line 10"/>
          <p:cNvSpPr>
            <a:spLocks noChangeShapeType="1"/>
          </p:cNvSpPr>
          <p:nvPr/>
        </p:nvSpPr>
        <p:spPr bwMode="auto">
          <a:xfrm flipH="1">
            <a:off x="2278064" y="2795588"/>
            <a:ext cx="617537" cy="0"/>
          </a:xfrm>
          <a:prstGeom prst="line">
            <a:avLst/>
          </a:prstGeom>
          <a:noFill/>
          <a:ln w="12700">
            <a:solidFill>
              <a:schemeClr val="tx1"/>
            </a:solidFill>
            <a:round/>
            <a:headEnd/>
            <a:tailEnd type="triangle" w="med" len="me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27" name="Line 11"/>
          <p:cNvSpPr>
            <a:spLocks noChangeShapeType="1"/>
          </p:cNvSpPr>
          <p:nvPr/>
        </p:nvSpPr>
        <p:spPr bwMode="auto">
          <a:xfrm>
            <a:off x="3933825" y="2782888"/>
            <a:ext cx="393700" cy="0"/>
          </a:xfrm>
          <a:prstGeom prst="line">
            <a:avLst/>
          </a:prstGeom>
          <a:noFill/>
          <a:ln w="12700">
            <a:solidFill>
              <a:schemeClr val="tx1"/>
            </a:solidFill>
            <a:round/>
            <a:headEnd/>
            <a:tailEnd type="triangle" w="med" len="me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28" name="Rectangle 12"/>
          <p:cNvSpPr>
            <a:spLocks noChangeArrowheads="1"/>
          </p:cNvSpPr>
          <p:nvPr/>
        </p:nvSpPr>
        <p:spPr bwMode="auto">
          <a:xfrm>
            <a:off x="4852989" y="3162300"/>
            <a:ext cx="2066925" cy="317500"/>
          </a:xfrm>
          <a:prstGeom prst="rect">
            <a:avLst/>
          </a:prstGeom>
          <a:noFill/>
          <a:ln w="25400">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29" name="Line 13"/>
          <p:cNvSpPr>
            <a:spLocks noChangeShapeType="1"/>
          </p:cNvSpPr>
          <p:nvPr/>
        </p:nvSpPr>
        <p:spPr bwMode="auto">
          <a:xfrm flipV="1">
            <a:off x="4852988" y="2643188"/>
            <a:ext cx="0" cy="442912"/>
          </a:xfrm>
          <a:prstGeom prst="line">
            <a:avLst/>
          </a:prstGeom>
          <a:noFill/>
          <a:ln w="1270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30" name="Line 14"/>
          <p:cNvSpPr>
            <a:spLocks noChangeShapeType="1"/>
          </p:cNvSpPr>
          <p:nvPr/>
        </p:nvSpPr>
        <p:spPr bwMode="auto">
          <a:xfrm flipV="1">
            <a:off x="6919913" y="2643188"/>
            <a:ext cx="0" cy="442912"/>
          </a:xfrm>
          <a:prstGeom prst="line">
            <a:avLst/>
          </a:prstGeom>
          <a:noFill/>
          <a:ln w="1270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31" name="Rectangle 15"/>
          <p:cNvSpPr>
            <a:spLocks noChangeArrowheads="1"/>
          </p:cNvSpPr>
          <p:nvPr/>
        </p:nvSpPr>
        <p:spPr bwMode="auto">
          <a:xfrm>
            <a:off x="5253039" y="2636839"/>
            <a:ext cx="640995" cy="260501"/>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1600" b="1">
                <a:solidFill>
                  <a:srgbClr val="000000"/>
                </a:solidFill>
                <a:latin typeface="Times" pitchFamily="18" charset="0"/>
              </a:rPr>
              <a:t>40.01 </a:t>
            </a:r>
          </a:p>
        </p:txBody>
      </p:sp>
      <p:sp>
        <p:nvSpPr>
          <p:cNvPr id="162832" name="Rectangle 16"/>
          <p:cNvSpPr>
            <a:spLocks noChangeArrowheads="1"/>
          </p:cNvSpPr>
          <p:nvPr/>
        </p:nvSpPr>
        <p:spPr bwMode="auto">
          <a:xfrm>
            <a:off x="5867401" y="2590801"/>
            <a:ext cx="604127" cy="260501"/>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1600" b="1">
                <a:solidFill>
                  <a:srgbClr val="000000"/>
                </a:solidFill>
                <a:latin typeface="Times" pitchFamily="18" charset="0"/>
              </a:rPr>
              <a:t>+0.04</a:t>
            </a:r>
          </a:p>
        </p:txBody>
      </p:sp>
      <p:sp>
        <p:nvSpPr>
          <p:cNvPr id="162833" name="Line 17"/>
          <p:cNvSpPr>
            <a:spLocks noChangeShapeType="1"/>
          </p:cNvSpPr>
          <p:nvPr/>
        </p:nvSpPr>
        <p:spPr bwMode="auto">
          <a:xfrm flipH="1">
            <a:off x="4852988" y="2795588"/>
            <a:ext cx="381000" cy="0"/>
          </a:xfrm>
          <a:prstGeom prst="line">
            <a:avLst/>
          </a:prstGeom>
          <a:noFill/>
          <a:ln w="12700">
            <a:solidFill>
              <a:schemeClr val="tx1"/>
            </a:solidFill>
            <a:round/>
            <a:headEnd/>
            <a:tailEnd type="triangle" w="med" len="me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34" name="Line 18"/>
          <p:cNvSpPr>
            <a:spLocks noChangeShapeType="1"/>
          </p:cNvSpPr>
          <p:nvPr/>
        </p:nvSpPr>
        <p:spPr bwMode="auto">
          <a:xfrm>
            <a:off x="6508751" y="2782888"/>
            <a:ext cx="392113" cy="0"/>
          </a:xfrm>
          <a:prstGeom prst="line">
            <a:avLst/>
          </a:prstGeom>
          <a:noFill/>
          <a:ln w="12700">
            <a:solidFill>
              <a:schemeClr val="tx1"/>
            </a:solidFill>
            <a:round/>
            <a:headEnd/>
            <a:tailEnd type="triangle" w="med" len="me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35" name="Rectangle 19"/>
          <p:cNvSpPr>
            <a:spLocks noChangeArrowheads="1"/>
          </p:cNvSpPr>
          <p:nvPr/>
        </p:nvSpPr>
        <p:spPr bwMode="auto">
          <a:xfrm>
            <a:off x="7504114" y="3162300"/>
            <a:ext cx="2066925" cy="317500"/>
          </a:xfrm>
          <a:prstGeom prst="rect">
            <a:avLst/>
          </a:prstGeom>
          <a:noFill/>
          <a:ln w="25400">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36" name="Line 20"/>
          <p:cNvSpPr>
            <a:spLocks noChangeShapeType="1"/>
          </p:cNvSpPr>
          <p:nvPr/>
        </p:nvSpPr>
        <p:spPr bwMode="auto">
          <a:xfrm flipV="1">
            <a:off x="7516813" y="2630488"/>
            <a:ext cx="0" cy="442912"/>
          </a:xfrm>
          <a:prstGeom prst="line">
            <a:avLst/>
          </a:prstGeom>
          <a:noFill/>
          <a:ln w="1270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37" name="Line 21"/>
          <p:cNvSpPr>
            <a:spLocks noChangeShapeType="1"/>
          </p:cNvSpPr>
          <p:nvPr/>
        </p:nvSpPr>
        <p:spPr bwMode="auto">
          <a:xfrm flipV="1">
            <a:off x="9583738" y="2643188"/>
            <a:ext cx="0" cy="442912"/>
          </a:xfrm>
          <a:prstGeom prst="line">
            <a:avLst/>
          </a:prstGeom>
          <a:noFill/>
          <a:ln w="1270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38" name="Rectangle 22"/>
          <p:cNvSpPr>
            <a:spLocks noChangeArrowheads="1"/>
          </p:cNvSpPr>
          <p:nvPr/>
        </p:nvSpPr>
        <p:spPr bwMode="auto">
          <a:xfrm>
            <a:off x="8207376" y="2535239"/>
            <a:ext cx="640995" cy="469789"/>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1600" b="1">
                <a:solidFill>
                  <a:srgbClr val="000000"/>
                </a:solidFill>
                <a:latin typeface="Times" pitchFamily="18" charset="0"/>
              </a:rPr>
              <a:t>40.05</a:t>
            </a:r>
          </a:p>
          <a:p>
            <a:pPr defTabSz="912813" eaLnBrk="0" fontAlgn="base" hangingPunct="0">
              <a:lnSpc>
                <a:spcPct val="85000"/>
              </a:lnSpc>
              <a:spcBef>
                <a:spcPct val="0"/>
              </a:spcBef>
              <a:spcAft>
                <a:spcPct val="0"/>
              </a:spcAft>
            </a:pPr>
            <a:r>
              <a:rPr lang="en-US" sz="1600" b="1">
                <a:solidFill>
                  <a:srgbClr val="000000"/>
                </a:solidFill>
                <a:latin typeface="Times" pitchFamily="18" charset="0"/>
              </a:rPr>
              <a:t>39.97 </a:t>
            </a:r>
          </a:p>
        </p:txBody>
      </p:sp>
      <p:sp>
        <p:nvSpPr>
          <p:cNvPr id="162839" name="Rectangle 23"/>
          <p:cNvSpPr>
            <a:spLocks noChangeArrowheads="1"/>
          </p:cNvSpPr>
          <p:nvPr/>
        </p:nvSpPr>
        <p:spPr bwMode="auto">
          <a:xfrm>
            <a:off x="8594725" y="2528888"/>
            <a:ext cx="25400" cy="241300"/>
          </a:xfrm>
          <a:prstGeom prst="rect">
            <a:avLst/>
          </a:prstGeom>
          <a:no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40" name="Line 24"/>
          <p:cNvSpPr>
            <a:spLocks noChangeShapeType="1"/>
          </p:cNvSpPr>
          <p:nvPr/>
        </p:nvSpPr>
        <p:spPr bwMode="auto">
          <a:xfrm flipH="1">
            <a:off x="7516813" y="2782888"/>
            <a:ext cx="620712" cy="0"/>
          </a:xfrm>
          <a:prstGeom prst="line">
            <a:avLst/>
          </a:prstGeom>
          <a:noFill/>
          <a:ln w="12700">
            <a:solidFill>
              <a:schemeClr val="tx1"/>
            </a:solidFill>
            <a:round/>
            <a:headEnd/>
            <a:tailEnd type="triangle" w="med" len="me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41" name="Line 25"/>
          <p:cNvSpPr>
            <a:spLocks noChangeShapeType="1"/>
          </p:cNvSpPr>
          <p:nvPr/>
        </p:nvSpPr>
        <p:spPr bwMode="auto">
          <a:xfrm>
            <a:off x="8893176" y="2871788"/>
            <a:ext cx="671513" cy="0"/>
          </a:xfrm>
          <a:prstGeom prst="line">
            <a:avLst/>
          </a:prstGeom>
          <a:noFill/>
          <a:ln w="12700">
            <a:solidFill>
              <a:schemeClr val="tx1"/>
            </a:solidFill>
            <a:round/>
            <a:headEnd/>
            <a:tailEnd type="triangle" w="med" len="me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2842" name="Rectangle 26"/>
          <p:cNvSpPr>
            <a:spLocks noChangeArrowheads="1"/>
          </p:cNvSpPr>
          <p:nvPr/>
        </p:nvSpPr>
        <p:spPr bwMode="auto">
          <a:xfrm>
            <a:off x="2271714" y="3562351"/>
            <a:ext cx="2295525" cy="260501"/>
          </a:xfrm>
          <a:prstGeom prst="rect">
            <a:avLst/>
          </a:prstGeom>
          <a:noFill/>
          <a:ln w="12700">
            <a:noFill/>
            <a:miter lim="800000"/>
            <a:headEnd/>
            <a:tailEnd/>
          </a:ln>
          <a:effectLst/>
        </p:spPr>
        <p:txBody>
          <a:bodyPr lIns="63398" tIns="25359" rIns="63398" bIns="25359">
            <a:spAutoFit/>
          </a:bodyPr>
          <a:lstStyle/>
          <a:p>
            <a:pPr defTabSz="912813" eaLnBrk="0" fontAlgn="base" hangingPunct="0">
              <a:lnSpc>
                <a:spcPct val="85000"/>
              </a:lnSpc>
              <a:spcBef>
                <a:spcPct val="0"/>
              </a:spcBef>
              <a:spcAft>
                <a:spcPct val="0"/>
              </a:spcAft>
              <a:tabLst>
                <a:tab pos="1584325" algn="l"/>
                <a:tab pos="3195638" algn="l"/>
                <a:tab pos="4564063" algn="l"/>
                <a:tab pos="5705475" algn="l"/>
              </a:tabLst>
            </a:pPr>
            <a:r>
              <a:rPr lang="en-US" sz="1600" b="1" i="1">
                <a:solidFill>
                  <a:srgbClr val="000000"/>
                </a:solidFill>
                <a:latin typeface="Times" pitchFamily="18" charset="0"/>
              </a:rPr>
              <a:t>Bilateral Tolerance</a:t>
            </a:r>
          </a:p>
        </p:txBody>
      </p:sp>
      <p:sp>
        <p:nvSpPr>
          <p:cNvPr id="162843" name="Rectangle 27"/>
          <p:cNvSpPr>
            <a:spLocks noChangeArrowheads="1"/>
          </p:cNvSpPr>
          <p:nvPr/>
        </p:nvSpPr>
        <p:spPr bwMode="auto">
          <a:xfrm>
            <a:off x="4821239" y="3575051"/>
            <a:ext cx="2295525" cy="260501"/>
          </a:xfrm>
          <a:prstGeom prst="rect">
            <a:avLst/>
          </a:prstGeom>
          <a:noFill/>
          <a:ln w="12700">
            <a:noFill/>
            <a:miter lim="800000"/>
            <a:headEnd/>
            <a:tailEnd/>
          </a:ln>
          <a:effectLst/>
        </p:spPr>
        <p:txBody>
          <a:bodyPr lIns="63398" tIns="25359" rIns="63398" bIns="25359">
            <a:spAutoFit/>
          </a:bodyPr>
          <a:lstStyle/>
          <a:p>
            <a:pPr defTabSz="912813" eaLnBrk="0" fontAlgn="base" hangingPunct="0">
              <a:lnSpc>
                <a:spcPct val="85000"/>
              </a:lnSpc>
              <a:spcBef>
                <a:spcPct val="0"/>
              </a:spcBef>
              <a:spcAft>
                <a:spcPct val="0"/>
              </a:spcAft>
              <a:tabLst>
                <a:tab pos="1584325" algn="l"/>
                <a:tab pos="3195638" algn="l"/>
                <a:tab pos="4564063" algn="l"/>
                <a:tab pos="5705475" algn="l"/>
              </a:tabLst>
            </a:pPr>
            <a:r>
              <a:rPr lang="en-US" sz="1600" b="1" i="1">
                <a:solidFill>
                  <a:srgbClr val="000000"/>
                </a:solidFill>
                <a:latin typeface="Times" pitchFamily="18" charset="0"/>
              </a:rPr>
              <a:t>Unilateral Tolerance</a:t>
            </a:r>
          </a:p>
        </p:txBody>
      </p:sp>
      <p:sp>
        <p:nvSpPr>
          <p:cNvPr id="162844" name="Rectangle 28"/>
          <p:cNvSpPr>
            <a:spLocks noChangeArrowheads="1"/>
          </p:cNvSpPr>
          <p:nvPr/>
        </p:nvSpPr>
        <p:spPr bwMode="auto">
          <a:xfrm>
            <a:off x="7561264" y="3575051"/>
            <a:ext cx="2295525" cy="260501"/>
          </a:xfrm>
          <a:prstGeom prst="rect">
            <a:avLst/>
          </a:prstGeom>
          <a:noFill/>
          <a:ln w="12700">
            <a:noFill/>
            <a:miter lim="800000"/>
            <a:headEnd/>
            <a:tailEnd/>
          </a:ln>
          <a:effectLst/>
        </p:spPr>
        <p:txBody>
          <a:bodyPr lIns="63398" tIns="25359" rIns="63398" bIns="25359">
            <a:spAutoFit/>
          </a:bodyPr>
          <a:lstStyle/>
          <a:p>
            <a:pPr defTabSz="912813" eaLnBrk="0" fontAlgn="base" hangingPunct="0">
              <a:lnSpc>
                <a:spcPct val="85000"/>
              </a:lnSpc>
              <a:spcBef>
                <a:spcPct val="0"/>
              </a:spcBef>
              <a:spcAft>
                <a:spcPct val="0"/>
              </a:spcAft>
              <a:tabLst>
                <a:tab pos="1584325" algn="l"/>
                <a:tab pos="3195638" algn="l"/>
                <a:tab pos="4564063" algn="l"/>
                <a:tab pos="5705475" algn="l"/>
              </a:tabLst>
            </a:pPr>
            <a:r>
              <a:rPr lang="en-US" sz="1600" b="1" i="1">
                <a:solidFill>
                  <a:srgbClr val="000000"/>
                </a:solidFill>
                <a:latin typeface="Times" pitchFamily="18" charset="0"/>
              </a:rPr>
              <a:t>Limit Dimensions</a:t>
            </a:r>
          </a:p>
        </p:txBody>
      </p:sp>
      <p:sp>
        <p:nvSpPr>
          <p:cNvPr id="162845" name="Rectangle 29"/>
          <p:cNvSpPr>
            <a:spLocks noGrp="1" noChangeArrowheads="1"/>
          </p:cNvSpPr>
          <p:nvPr>
            <p:ph type="body" idx="1"/>
          </p:nvPr>
        </p:nvSpPr>
        <p:spPr bwMode="auto">
          <a:xfrm>
            <a:off x="2176464" y="3986213"/>
            <a:ext cx="7458075" cy="2151062"/>
          </a:xfrm>
          <a:noFill/>
          <a:ln w="12700">
            <a:miter lim="800000"/>
            <a:headEnd/>
            <a:tailEnd/>
          </a:ln>
        </p:spPr>
        <p:txBody>
          <a:bodyPr vert="horz" wrap="square" lIns="63398" tIns="25359" rIns="63398" bIns="25359" numCol="1" anchor="t" anchorCtr="0" compatLnSpc="1">
            <a:prstTxWarp prst="textNoShape">
              <a:avLst/>
            </a:prstTxWarp>
            <a:spAutoFit/>
          </a:bodyPr>
          <a:lstStyle/>
          <a:p>
            <a:pPr marL="0" indent="0">
              <a:lnSpc>
                <a:spcPct val="85000"/>
              </a:lnSpc>
              <a:spcBef>
                <a:spcPct val="0"/>
              </a:spcBef>
              <a:buNone/>
              <a:tabLst>
                <a:tab pos="1587500" algn="l"/>
                <a:tab pos="3200400" algn="l"/>
                <a:tab pos="4572000" algn="l"/>
                <a:tab pos="5715000" algn="l"/>
              </a:tabLst>
            </a:pPr>
            <a:r>
              <a:rPr lang="en-US" sz="1800">
                <a:latin typeface="Times" pitchFamily="18" charset="0"/>
              </a:rPr>
              <a:t>Limits are the maximum and minimum sizes permitted by the the tolerance. All of the above methods show that the dimension has:</a:t>
            </a:r>
          </a:p>
          <a:p>
            <a:pPr marL="0" indent="0">
              <a:lnSpc>
                <a:spcPct val="85000"/>
              </a:lnSpc>
              <a:spcBef>
                <a:spcPct val="0"/>
              </a:spcBef>
              <a:buNone/>
              <a:tabLst>
                <a:tab pos="1587500" algn="l"/>
                <a:tab pos="3200400" algn="l"/>
                <a:tab pos="4572000" algn="l"/>
                <a:tab pos="5715000" algn="l"/>
              </a:tabLst>
            </a:pPr>
            <a:r>
              <a:rPr lang="en-US" sz="1800">
                <a:latin typeface="Times" pitchFamily="18" charset="0"/>
              </a:rPr>
              <a:t>	a Lower Limit =  39.97 mm</a:t>
            </a:r>
          </a:p>
          <a:p>
            <a:pPr marL="0" indent="0">
              <a:lnSpc>
                <a:spcPct val="85000"/>
              </a:lnSpc>
              <a:spcBef>
                <a:spcPct val="0"/>
              </a:spcBef>
              <a:buNone/>
              <a:tabLst>
                <a:tab pos="1587500" algn="l"/>
                <a:tab pos="3200400" algn="l"/>
                <a:tab pos="4572000" algn="l"/>
                <a:tab pos="5715000" algn="l"/>
              </a:tabLst>
            </a:pPr>
            <a:r>
              <a:rPr lang="en-US" sz="1800">
                <a:latin typeface="Times" pitchFamily="18" charset="0"/>
              </a:rPr>
              <a:t>	an Upper Limit = 40.05 mm</a:t>
            </a:r>
          </a:p>
          <a:p>
            <a:pPr marL="0" indent="0">
              <a:lnSpc>
                <a:spcPct val="85000"/>
              </a:lnSpc>
              <a:spcBef>
                <a:spcPct val="0"/>
              </a:spcBef>
              <a:buNone/>
              <a:tabLst>
                <a:tab pos="1587500" algn="l"/>
                <a:tab pos="3200400" algn="l"/>
                <a:tab pos="4572000" algn="l"/>
                <a:tab pos="5715000" algn="l"/>
              </a:tabLst>
            </a:pPr>
            <a:r>
              <a:rPr lang="en-US" sz="1800">
                <a:latin typeface="Times" pitchFamily="18" charset="0"/>
              </a:rPr>
              <a:t>	a Tolerance = 0.08 mm</a:t>
            </a:r>
          </a:p>
          <a:p>
            <a:pPr marL="0" indent="0">
              <a:lnSpc>
                <a:spcPct val="85000"/>
              </a:lnSpc>
              <a:spcBef>
                <a:spcPct val="0"/>
              </a:spcBef>
              <a:buNone/>
              <a:tabLst>
                <a:tab pos="1587500" algn="l"/>
                <a:tab pos="3200400" algn="l"/>
                <a:tab pos="4572000" algn="l"/>
                <a:tab pos="5715000" algn="l"/>
              </a:tabLst>
            </a:pPr>
            <a:endParaRPr lang="en-US" sz="1800">
              <a:latin typeface="Times" pitchFamily="18" charset="0"/>
            </a:endParaRPr>
          </a:p>
          <a:p>
            <a:pPr marL="0" indent="0">
              <a:lnSpc>
                <a:spcPct val="85000"/>
              </a:lnSpc>
              <a:spcBef>
                <a:spcPct val="0"/>
              </a:spcBef>
              <a:buNone/>
              <a:tabLst>
                <a:tab pos="1587500" algn="l"/>
                <a:tab pos="3200400" algn="l"/>
                <a:tab pos="4572000" algn="l"/>
                <a:tab pos="5715000" algn="l"/>
              </a:tabLst>
            </a:pPr>
            <a:r>
              <a:rPr lang="en-US" sz="1800">
                <a:latin typeface="Times" pitchFamily="18" charset="0"/>
              </a:rPr>
              <a:t>Manufacturing must ensure that the dimensions are kept within the limits specified. Design must not over specify as tolerances have an exponential affect on cost.</a:t>
            </a:r>
          </a:p>
        </p:txBody>
      </p:sp>
      <p:sp>
        <p:nvSpPr>
          <p:cNvPr id="162846" name="Rectangle 30"/>
          <p:cNvSpPr>
            <a:spLocks noChangeArrowheads="1"/>
          </p:cNvSpPr>
          <p:nvPr/>
        </p:nvSpPr>
        <p:spPr bwMode="auto">
          <a:xfrm>
            <a:off x="5867401" y="2590800"/>
            <a:ext cx="303213" cy="336550"/>
          </a:xfrm>
          <a:prstGeom prst="rect">
            <a:avLst/>
          </a:prstGeom>
          <a:noFill/>
          <a:ln w="12700">
            <a:noFill/>
            <a:miter lim="800000"/>
            <a:headEnd/>
            <a:tailEnd/>
          </a:ln>
          <a:effectLst/>
        </p:spPr>
        <p:txBody>
          <a:bodyPr>
            <a:spAutoFit/>
          </a:bodyPr>
          <a:lstStyle/>
          <a:p>
            <a:pPr eaLnBrk="0" fontAlgn="base" hangingPunct="0">
              <a:spcBef>
                <a:spcPct val="0"/>
              </a:spcBef>
              <a:spcAft>
                <a:spcPct val="0"/>
              </a:spcAft>
            </a:pPr>
            <a:r>
              <a:rPr lang="en-US" sz="1600" b="1">
                <a:solidFill>
                  <a:srgbClr val="000000"/>
                </a:solidFill>
                <a:latin typeface="Times" pitchFamily="18" charset="0"/>
              </a:rPr>
              <a:t>- </a:t>
            </a:r>
          </a:p>
        </p:txBody>
      </p:sp>
    </p:spTree>
    <p:extLst>
      <p:ext uri="{BB962C8B-B14F-4D97-AF65-F5344CB8AC3E}">
        <p14:creationId xmlns:p14="http://schemas.microsoft.com/office/powerpoint/2010/main" val="385691229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bwMode="auto">
          <a:xfrm>
            <a:off x="4495800" y="228601"/>
            <a:ext cx="3098800" cy="517525"/>
          </a:xfrm>
          <a:noFill/>
          <a:ln w="12700">
            <a:miter lim="800000"/>
            <a:headEnd/>
            <a:tailEnd/>
          </a:ln>
        </p:spPr>
        <p:txBody>
          <a:bodyPr vert="horz" wrap="none" lIns="63398" tIns="25359" rIns="63398" bIns="25359" numCol="1" anchor="t" anchorCtr="0" compatLnSpc="1">
            <a:prstTxWarp prst="textNoShape">
              <a:avLst/>
            </a:prstTxWarp>
            <a:spAutoFit/>
          </a:bodyPr>
          <a:lstStyle/>
          <a:p>
            <a:pPr>
              <a:lnSpc>
                <a:spcPct val="85000"/>
              </a:lnSpc>
            </a:pPr>
            <a:r>
              <a:rPr lang="en-US">
                <a:solidFill>
                  <a:schemeClr val="tx2"/>
                </a:solidFill>
              </a:rPr>
              <a:t>Limits and Fits</a:t>
            </a:r>
          </a:p>
        </p:txBody>
      </p:sp>
      <p:sp>
        <p:nvSpPr>
          <p:cNvPr id="165892" name="Rectangle 4"/>
          <p:cNvSpPr>
            <a:spLocks noChangeArrowheads="1"/>
          </p:cNvSpPr>
          <p:nvPr/>
        </p:nvSpPr>
        <p:spPr bwMode="auto">
          <a:xfrm>
            <a:off x="2514600" y="1219200"/>
            <a:ext cx="7315200" cy="984250"/>
          </a:xfrm>
          <a:prstGeom prst="rect">
            <a:avLst/>
          </a:prstGeom>
          <a:noFill/>
          <a:ln w="12700">
            <a:noFill/>
            <a:miter lim="800000"/>
            <a:headEnd/>
            <a:tailEnd/>
          </a:ln>
          <a:effectLst/>
        </p:spPr>
        <p:txBody>
          <a:bodyPr lIns="63398" tIns="25359" rIns="63398" bIns="25359">
            <a:spAutoFit/>
          </a:bodyPr>
          <a:lstStyle/>
          <a:p>
            <a:pPr defTabSz="912813" eaLnBrk="0" fontAlgn="base" hangingPunct="0">
              <a:lnSpc>
                <a:spcPct val="85000"/>
              </a:lnSpc>
              <a:spcBef>
                <a:spcPct val="0"/>
              </a:spcBef>
              <a:spcAft>
                <a:spcPct val="0"/>
              </a:spcAft>
              <a:tabLst>
                <a:tab pos="1584325" algn="l"/>
                <a:tab pos="3195638" algn="l"/>
                <a:tab pos="4564063" algn="l"/>
                <a:tab pos="5705475" algn="l"/>
              </a:tabLst>
            </a:pPr>
            <a:r>
              <a:rPr lang="en-US" sz="2400" b="1" u="sng">
                <a:solidFill>
                  <a:srgbClr val="000000"/>
                </a:solidFill>
                <a:latin typeface="Times" pitchFamily="18" charset="0"/>
              </a:rPr>
              <a:t>1.  Clearance Fits</a:t>
            </a:r>
          </a:p>
          <a:p>
            <a:pPr defTabSz="912813" eaLnBrk="0" fontAlgn="base" hangingPunct="0">
              <a:lnSpc>
                <a:spcPct val="85000"/>
              </a:lnSpc>
              <a:spcBef>
                <a:spcPct val="0"/>
              </a:spcBef>
              <a:spcAft>
                <a:spcPct val="0"/>
              </a:spcAft>
              <a:tabLst>
                <a:tab pos="1584325" algn="l"/>
                <a:tab pos="3195638" algn="l"/>
                <a:tab pos="4564063" algn="l"/>
                <a:tab pos="5705475" algn="l"/>
              </a:tabLst>
            </a:pPr>
            <a:r>
              <a:rPr lang="en-US" sz="2400" b="1">
                <a:solidFill>
                  <a:srgbClr val="000000"/>
                </a:solidFill>
                <a:latin typeface="Times" pitchFamily="18" charset="0"/>
              </a:rPr>
              <a:t>The largest permitted shaft diameter is smaller than the diameter of the smallest hole</a:t>
            </a:r>
          </a:p>
        </p:txBody>
      </p:sp>
      <p:sp>
        <p:nvSpPr>
          <p:cNvPr id="165893" name="Rectangle 5"/>
          <p:cNvSpPr>
            <a:spLocks noChangeArrowheads="1"/>
          </p:cNvSpPr>
          <p:nvPr/>
        </p:nvSpPr>
        <p:spPr bwMode="auto">
          <a:xfrm>
            <a:off x="6083300" y="2082800"/>
            <a:ext cx="25400" cy="241300"/>
          </a:xfrm>
          <a:prstGeom prst="rect">
            <a:avLst/>
          </a:prstGeom>
          <a:no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grpSp>
        <p:nvGrpSpPr>
          <p:cNvPr id="2" name="Group 9"/>
          <p:cNvGrpSpPr>
            <a:grpSpLocks noChangeAspect="1"/>
          </p:cNvGrpSpPr>
          <p:nvPr/>
        </p:nvGrpSpPr>
        <p:grpSpPr bwMode="auto">
          <a:xfrm>
            <a:off x="2667000" y="2481263"/>
            <a:ext cx="6597650" cy="3386138"/>
            <a:chOff x="720" y="1563"/>
            <a:chExt cx="4156" cy="2133"/>
          </a:xfrm>
        </p:grpSpPr>
        <p:sp>
          <p:nvSpPr>
            <p:cNvPr id="165896" name="AutoShape 8"/>
            <p:cNvSpPr>
              <a:spLocks noChangeAspect="1" noChangeArrowheads="1" noTextEdit="1"/>
            </p:cNvSpPr>
            <p:nvPr/>
          </p:nvSpPr>
          <p:spPr bwMode="auto">
            <a:xfrm>
              <a:off x="720" y="1584"/>
              <a:ext cx="4080" cy="2112"/>
            </a:xfrm>
            <a:prstGeom prst="rect">
              <a:avLst/>
            </a:prstGeom>
            <a:no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898" name="Rectangle 10"/>
            <p:cNvSpPr>
              <a:spLocks noChangeArrowheads="1"/>
            </p:cNvSpPr>
            <p:nvPr/>
          </p:nvSpPr>
          <p:spPr bwMode="auto">
            <a:xfrm>
              <a:off x="1489" y="1745"/>
              <a:ext cx="986" cy="1936"/>
            </a:xfrm>
            <a:prstGeom prst="rect">
              <a:avLst/>
            </a:prstGeom>
            <a:blipFill dpi="0" rotWithShape="0">
              <a:blip r:embed="rId3"/>
              <a:srcRect/>
              <a:tile tx="0" ty="0" sx="100000" sy="100000" flip="none" algn="tl"/>
            </a:blipFill>
            <a:ln w="15875">
              <a:solidFill>
                <a:srgbClr val="000000"/>
              </a:solid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899" name="Rectangle 11"/>
            <p:cNvSpPr>
              <a:spLocks noChangeArrowheads="1"/>
            </p:cNvSpPr>
            <p:nvPr/>
          </p:nvSpPr>
          <p:spPr bwMode="auto">
            <a:xfrm>
              <a:off x="1489" y="2265"/>
              <a:ext cx="986" cy="854"/>
            </a:xfrm>
            <a:prstGeom prst="rect">
              <a:avLst/>
            </a:prstGeom>
            <a:solidFill>
              <a:srgbClr val="FFFFFF"/>
            </a:solidFill>
            <a:ln w="15875">
              <a:solidFill>
                <a:srgbClr val="000000"/>
              </a:solid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00" name="Rectangle 12"/>
            <p:cNvSpPr>
              <a:spLocks noChangeArrowheads="1"/>
            </p:cNvSpPr>
            <p:nvPr/>
          </p:nvSpPr>
          <p:spPr bwMode="auto">
            <a:xfrm>
              <a:off x="2572" y="2338"/>
              <a:ext cx="1111" cy="770"/>
            </a:xfrm>
            <a:prstGeom prst="rect">
              <a:avLst/>
            </a:prstGeom>
            <a:solidFill>
              <a:srgbClr val="FFFFFF"/>
            </a:solidFill>
            <a:ln w="15875">
              <a:solidFill>
                <a:srgbClr val="000000"/>
              </a:solid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01" name="Line 13"/>
            <p:cNvSpPr>
              <a:spLocks noChangeShapeType="1"/>
            </p:cNvSpPr>
            <p:nvPr/>
          </p:nvSpPr>
          <p:spPr bwMode="auto">
            <a:xfrm flipH="1">
              <a:off x="1136" y="2271"/>
              <a:ext cx="270" cy="1"/>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nvGrpSpPr>
            <p:cNvPr id="3" name="Group 17"/>
            <p:cNvGrpSpPr>
              <a:grpSpLocks/>
            </p:cNvGrpSpPr>
            <p:nvPr/>
          </p:nvGrpSpPr>
          <p:grpSpPr bwMode="auto">
            <a:xfrm>
              <a:off x="1203" y="2281"/>
              <a:ext cx="78" cy="843"/>
              <a:chOff x="1203" y="2281"/>
              <a:chExt cx="78" cy="843"/>
            </a:xfrm>
          </p:grpSpPr>
          <p:sp>
            <p:nvSpPr>
              <p:cNvPr id="165902" name="Freeform 14"/>
              <p:cNvSpPr>
                <a:spLocks/>
              </p:cNvSpPr>
              <p:nvPr/>
            </p:nvSpPr>
            <p:spPr bwMode="auto">
              <a:xfrm>
                <a:off x="1203" y="2281"/>
                <a:ext cx="78" cy="146"/>
              </a:xfrm>
              <a:custGeom>
                <a:avLst/>
                <a:gdLst/>
                <a:ahLst/>
                <a:cxnLst>
                  <a:cxn ang="0">
                    <a:pos x="39" y="0"/>
                  </a:cxn>
                  <a:cxn ang="0">
                    <a:pos x="78" y="146"/>
                  </a:cxn>
                  <a:cxn ang="0">
                    <a:pos x="39" y="146"/>
                  </a:cxn>
                  <a:cxn ang="0">
                    <a:pos x="0" y="146"/>
                  </a:cxn>
                  <a:cxn ang="0">
                    <a:pos x="39" y="0"/>
                  </a:cxn>
                </a:cxnLst>
                <a:rect l="0" t="0" r="r" b="b"/>
                <a:pathLst>
                  <a:path w="78" h="146">
                    <a:moveTo>
                      <a:pt x="39" y="0"/>
                    </a:moveTo>
                    <a:lnTo>
                      <a:pt x="78" y="146"/>
                    </a:lnTo>
                    <a:lnTo>
                      <a:pt x="39" y="146"/>
                    </a:lnTo>
                    <a:lnTo>
                      <a:pt x="0" y="146"/>
                    </a:lnTo>
                    <a:lnTo>
                      <a:pt x="39"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03" name="Freeform 15"/>
              <p:cNvSpPr>
                <a:spLocks/>
              </p:cNvSpPr>
              <p:nvPr/>
            </p:nvSpPr>
            <p:spPr bwMode="auto">
              <a:xfrm>
                <a:off x="1203" y="2978"/>
                <a:ext cx="78" cy="146"/>
              </a:xfrm>
              <a:custGeom>
                <a:avLst/>
                <a:gdLst/>
                <a:ahLst/>
                <a:cxnLst>
                  <a:cxn ang="0">
                    <a:pos x="39" y="146"/>
                  </a:cxn>
                  <a:cxn ang="0">
                    <a:pos x="0" y="0"/>
                  </a:cxn>
                  <a:cxn ang="0">
                    <a:pos x="39" y="0"/>
                  </a:cxn>
                  <a:cxn ang="0">
                    <a:pos x="78" y="0"/>
                  </a:cxn>
                  <a:cxn ang="0">
                    <a:pos x="39" y="146"/>
                  </a:cxn>
                </a:cxnLst>
                <a:rect l="0" t="0" r="r" b="b"/>
                <a:pathLst>
                  <a:path w="78" h="146">
                    <a:moveTo>
                      <a:pt x="39" y="146"/>
                    </a:moveTo>
                    <a:lnTo>
                      <a:pt x="0" y="0"/>
                    </a:lnTo>
                    <a:lnTo>
                      <a:pt x="39" y="0"/>
                    </a:lnTo>
                    <a:lnTo>
                      <a:pt x="78" y="0"/>
                    </a:lnTo>
                    <a:lnTo>
                      <a:pt x="39" y="14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04" name="Line 16"/>
              <p:cNvSpPr>
                <a:spLocks noChangeShapeType="1"/>
              </p:cNvSpPr>
              <p:nvPr/>
            </p:nvSpPr>
            <p:spPr bwMode="auto">
              <a:xfrm>
                <a:off x="1242" y="2427"/>
                <a:ext cx="1" cy="551"/>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sp>
          <p:nvSpPr>
            <p:cNvPr id="165906" name="Line 18"/>
            <p:cNvSpPr>
              <a:spLocks noChangeShapeType="1"/>
            </p:cNvSpPr>
            <p:nvPr/>
          </p:nvSpPr>
          <p:spPr bwMode="auto">
            <a:xfrm flipH="1">
              <a:off x="817" y="3124"/>
              <a:ext cx="628" cy="1"/>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07" name="Line 19"/>
            <p:cNvSpPr>
              <a:spLocks noChangeShapeType="1"/>
            </p:cNvSpPr>
            <p:nvPr/>
          </p:nvSpPr>
          <p:spPr bwMode="auto">
            <a:xfrm flipH="1">
              <a:off x="817" y="2198"/>
              <a:ext cx="589" cy="1"/>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08" name="Rectangle 20"/>
            <p:cNvSpPr>
              <a:spLocks noChangeArrowheads="1"/>
            </p:cNvSpPr>
            <p:nvPr/>
          </p:nvSpPr>
          <p:spPr bwMode="auto">
            <a:xfrm>
              <a:off x="1126" y="2541"/>
              <a:ext cx="329" cy="323"/>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09" name="Rectangle 21"/>
            <p:cNvSpPr>
              <a:spLocks noChangeArrowheads="1"/>
            </p:cNvSpPr>
            <p:nvPr/>
          </p:nvSpPr>
          <p:spPr bwMode="auto">
            <a:xfrm>
              <a:off x="1126" y="2520"/>
              <a:ext cx="295"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latin typeface="Times" pitchFamily="18" charset="0"/>
                </a:rPr>
                <a:t>Min. </a:t>
              </a:r>
            </a:p>
          </p:txBody>
        </p:sp>
        <p:sp>
          <p:nvSpPr>
            <p:cNvPr id="165910" name="Rectangle 22"/>
            <p:cNvSpPr>
              <a:spLocks noChangeArrowheads="1"/>
            </p:cNvSpPr>
            <p:nvPr/>
          </p:nvSpPr>
          <p:spPr bwMode="auto">
            <a:xfrm>
              <a:off x="1126" y="2676"/>
              <a:ext cx="260"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latin typeface="Times" pitchFamily="18" charset="0"/>
                </a:rPr>
                <a:t>Hole</a:t>
              </a:r>
            </a:p>
          </p:txBody>
        </p:sp>
        <p:grpSp>
          <p:nvGrpSpPr>
            <p:cNvPr id="4" name="Group 26"/>
            <p:cNvGrpSpPr>
              <a:grpSpLocks/>
            </p:cNvGrpSpPr>
            <p:nvPr/>
          </p:nvGrpSpPr>
          <p:grpSpPr bwMode="auto">
            <a:xfrm>
              <a:off x="826" y="2208"/>
              <a:ext cx="78" cy="905"/>
              <a:chOff x="826" y="2208"/>
              <a:chExt cx="78" cy="905"/>
            </a:xfrm>
          </p:grpSpPr>
          <p:sp>
            <p:nvSpPr>
              <p:cNvPr id="165911" name="Freeform 23"/>
              <p:cNvSpPr>
                <a:spLocks/>
              </p:cNvSpPr>
              <p:nvPr/>
            </p:nvSpPr>
            <p:spPr bwMode="auto">
              <a:xfrm>
                <a:off x="826" y="2208"/>
                <a:ext cx="78" cy="146"/>
              </a:xfrm>
              <a:custGeom>
                <a:avLst/>
                <a:gdLst/>
                <a:ahLst/>
                <a:cxnLst>
                  <a:cxn ang="0">
                    <a:pos x="39" y="0"/>
                  </a:cxn>
                  <a:cxn ang="0">
                    <a:pos x="78" y="146"/>
                  </a:cxn>
                  <a:cxn ang="0">
                    <a:pos x="39" y="146"/>
                  </a:cxn>
                  <a:cxn ang="0">
                    <a:pos x="0" y="146"/>
                  </a:cxn>
                  <a:cxn ang="0">
                    <a:pos x="39" y="0"/>
                  </a:cxn>
                </a:cxnLst>
                <a:rect l="0" t="0" r="r" b="b"/>
                <a:pathLst>
                  <a:path w="78" h="146">
                    <a:moveTo>
                      <a:pt x="39" y="0"/>
                    </a:moveTo>
                    <a:lnTo>
                      <a:pt x="78" y="146"/>
                    </a:lnTo>
                    <a:lnTo>
                      <a:pt x="39" y="146"/>
                    </a:lnTo>
                    <a:lnTo>
                      <a:pt x="0" y="146"/>
                    </a:lnTo>
                    <a:lnTo>
                      <a:pt x="39"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12" name="Freeform 24"/>
              <p:cNvSpPr>
                <a:spLocks/>
              </p:cNvSpPr>
              <p:nvPr/>
            </p:nvSpPr>
            <p:spPr bwMode="auto">
              <a:xfrm>
                <a:off x="826" y="2968"/>
                <a:ext cx="78" cy="145"/>
              </a:xfrm>
              <a:custGeom>
                <a:avLst/>
                <a:gdLst/>
                <a:ahLst/>
                <a:cxnLst>
                  <a:cxn ang="0">
                    <a:pos x="39" y="145"/>
                  </a:cxn>
                  <a:cxn ang="0">
                    <a:pos x="0" y="0"/>
                  </a:cxn>
                  <a:cxn ang="0">
                    <a:pos x="39" y="0"/>
                  </a:cxn>
                  <a:cxn ang="0">
                    <a:pos x="78" y="0"/>
                  </a:cxn>
                  <a:cxn ang="0">
                    <a:pos x="39" y="145"/>
                  </a:cxn>
                </a:cxnLst>
                <a:rect l="0" t="0" r="r" b="b"/>
                <a:pathLst>
                  <a:path w="78" h="145">
                    <a:moveTo>
                      <a:pt x="39" y="145"/>
                    </a:moveTo>
                    <a:lnTo>
                      <a:pt x="0" y="0"/>
                    </a:lnTo>
                    <a:lnTo>
                      <a:pt x="39" y="0"/>
                    </a:lnTo>
                    <a:lnTo>
                      <a:pt x="78" y="0"/>
                    </a:lnTo>
                    <a:lnTo>
                      <a:pt x="39" y="145"/>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13" name="Line 25"/>
              <p:cNvSpPr>
                <a:spLocks noChangeShapeType="1"/>
              </p:cNvSpPr>
              <p:nvPr/>
            </p:nvSpPr>
            <p:spPr bwMode="auto">
              <a:xfrm>
                <a:off x="865" y="2354"/>
                <a:ext cx="1" cy="614"/>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sp>
          <p:nvSpPr>
            <p:cNvPr id="165915" name="Rectangle 27"/>
            <p:cNvSpPr>
              <a:spLocks noChangeArrowheads="1"/>
            </p:cNvSpPr>
            <p:nvPr/>
          </p:nvSpPr>
          <p:spPr bwMode="auto">
            <a:xfrm>
              <a:off x="720" y="2479"/>
              <a:ext cx="300" cy="32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16" name="Rectangle 28"/>
            <p:cNvSpPr>
              <a:spLocks noChangeArrowheads="1"/>
            </p:cNvSpPr>
            <p:nvPr/>
          </p:nvSpPr>
          <p:spPr bwMode="auto">
            <a:xfrm>
              <a:off x="720" y="2458"/>
              <a:ext cx="316"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latin typeface="Times" pitchFamily="18" charset="0"/>
                </a:rPr>
                <a:t>Max. </a:t>
              </a:r>
            </a:p>
          </p:txBody>
        </p:sp>
        <p:sp>
          <p:nvSpPr>
            <p:cNvPr id="165917" name="Rectangle 29"/>
            <p:cNvSpPr>
              <a:spLocks noChangeArrowheads="1"/>
            </p:cNvSpPr>
            <p:nvPr/>
          </p:nvSpPr>
          <p:spPr bwMode="auto">
            <a:xfrm>
              <a:off x="720" y="2614"/>
              <a:ext cx="260"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latin typeface="Times" pitchFamily="18" charset="0"/>
                </a:rPr>
                <a:t>Hole</a:t>
              </a:r>
            </a:p>
          </p:txBody>
        </p:sp>
        <p:sp>
          <p:nvSpPr>
            <p:cNvPr id="165918" name="Rectangle 30"/>
            <p:cNvSpPr>
              <a:spLocks noChangeArrowheads="1"/>
            </p:cNvSpPr>
            <p:nvPr/>
          </p:nvSpPr>
          <p:spPr bwMode="auto">
            <a:xfrm>
              <a:off x="1489" y="2182"/>
              <a:ext cx="986" cy="84"/>
            </a:xfrm>
            <a:prstGeom prst="rect">
              <a:avLst/>
            </a:prstGeom>
            <a:blipFill dpi="0" rotWithShape="0">
              <a:blip r:embed="rId4"/>
              <a:srcRect/>
              <a:tile tx="0" ty="0" sx="100000" sy="100000" flip="none" algn="tl"/>
            </a:blipFill>
            <a:ln w="15875">
              <a:solidFill>
                <a:srgbClr val="000000"/>
              </a:solid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19" name="Rectangle 31"/>
            <p:cNvSpPr>
              <a:spLocks noChangeArrowheads="1"/>
            </p:cNvSpPr>
            <p:nvPr/>
          </p:nvSpPr>
          <p:spPr bwMode="auto">
            <a:xfrm>
              <a:off x="1784" y="3405"/>
              <a:ext cx="319" cy="14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20" name="Rectangle 32"/>
            <p:cNvSpPr>
              <a:spLocks noChangeArrowheads="1"/>
            </p:cNvSpPr>
            <p:nvPr/>
          </p:nvSpPr>
          <p:spPr bwMode="auto">
            <a:xfrm>
              <a:off x="1784" y="3384"/>
              <a:ext cx="358"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rPr>
                <a:t>HOLE</a:t>
              </a:r>
              <a:endParaRPr lang="en-US" sz="1600" b="1">
                <a:solidFill>
                  <a:srgbClr val="000000"/>
                </a:solidFill>
                <a:latin typeface="Times" pitchFamily="18" charset="0"/>
              </a:endParaRPr>
            </a:p>
          </p:txBody>
        </p:sp>
        <p:sp>
          <p:nvSpPr>
            <p:cNvPr id="165921" name="Rectangle 33"/>
            <p:cNvSpPr>
              <a:spLocks noChangeArrowheads="1"/>
            </p:cNvSpPr>
            <p:nvPr/>
          </p:nvSpPr>
          <p:spPr bwMode="auto">
            <a:xfrm>
              <a:off x="3562" y="3197"/>
              <a:ext cx="387" cy="145"/>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22" name="Rectangle 34"/>
            <p:cNvSpPr>
              <a:spLocks noChangeArrowheads="1"/>
            </p:cNvSpPr>
            <p:nvPr/>
          </p:nvSpPr>
          <p:spPr bwMode="auto">
            <a:xfrm>
              <a:off x="3562" y="3176"/>
              <a:ext cx="429"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rPr>
                <a:t>SHAFT</a:t>
              </a:r>
              <a:endParaRPr lang="en-US" sz="1600" b="1">
                <a:solidFill>
                  <a:srgbClr val="000000"/>
                </a:solidFill>
                <a:latin typeface="Times" pitchFamily="18" charset="0"/>
              </a:endParaRPr>
            </a:p>
          </p:txBody>
        </p:sp>
        <p:sp>
          <p:nvSpPr>
            <p:cNvPr id="165923" name="Rectangle 35"/>
            <p:cNvSpPr>
              <a:spLocks noChangeArrowheads="1"/>
            </p:cNvSpPr>
            <p:nvPr/>
          </p:nvSpPr>
          <p:spPr bwMode="auto">
            <a:xfrm>
              <a:off x="2572" y="2338"/>
              <a:ext cx="1111" cy="84"/>
            </a:xfrm>
            <a:prstGeom prst="rect">
              <a:avLst/>
            </a:prstGeom>
            <a:blipFill dpi="0" rotWithShape="0">
              <a:blip r:embed="rId4"/>
              <a:srcRect/>
              <a:tile tx="0" ty="0" sx="100000" sy="100000" flip="none" algn="tl"/>
            </a:blipFill>
            <a:ln w="15875">
              <a:solidFill>
                <a:srgbClr val="000000"/>
              </a:solid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24" name="Line 36"/>
            <p:cNvSpPr>
              <a:spLocks noChangeShapeType="1"/>
            </p:cNvSpPr>
            <p:nvPr/>
          </p:nvSpPr>
          <p:spPr bwMode="auto">
            <a:xfrm>
              <a:off x="2528" y="2250"/>
              <a:ext cx="1576" cy="1"/>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25" name="Line 37"/>
            <p:cNvSpPr>
              <a:spLocks noChangeShapeType="1"/>
            </p:cNvSpPr>
            <p:nvPr/>
          </p:nvSpPr>
          <p:spPr bwMode="auto">
            <a:xfrm>
              <a:off x="3717" y="2333"/>
              <a:ext cx="406" cy="1"/>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26" name="Line 38"/>
            <p:cNvSpPr>
              <a:spLocks noChangeShapeType="1"/>
            </p:cNvSpPr>
            <p:nvPr/>
          </p:nvSpPr>
          <p:spPr bwMode="auto">
            <a:xfrm>
              <a:off x="2499" y="2177"/>
              <a:ext cx="1953" cy="1"/>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27" name="Line 39"/>
            <p:cNvSpPr>
              <a:spLocks noChangeShapeType="1"/>
            </p:cNvSpPr>
            <p:nvPr/>
          </p:nvSpPr>
          <p:spPr bwMode="auto">
            <a:xfrm>
              <a:off x="3717" y="2427"/>
              <a:ext cx="754" cy="1"/>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nvGrpSpPr>
            <p:cNvPr id="5" name="Group 42"/>
            <p:cNvGrpSpPr>
              <a:grpSpLocks/>
            </p:cNvGrpSpPr>
            <p:nvPr/>
          </p:nvGrpSpPr>
          <p:grpSpPr bwMode="auto">
            <a:xfrm>
              <a:off x="4297" y="1865"/>
              <a:ext cx="78" cy="322"/>
              <a:chOff x="4297" y="1865"/>
              <a:chExt cx="78" cy="322"/>
            </a:xfrm>
          </p:grpSpPr>
          <p:sp>
            <p:nvSpPr>
              <p:cNvPr id="165928" name="Freeform 40"/>
              <p:cNvSpPr>
                <a:spLocks/>
              </p:cNvSpPr>
              <p:nvPr/>
            </p:nvSpPr>
            <p:spPr bwMode="auto">
              <a:xfrm>
                <a:off x="4297" y="2042"/>
                <a:ext cx="78" cy="145"/>
              </a:xfrm>
              <a:custGeom>
                <a:avLst/>
                <a:gdLst/>
                <a:ahLst/>
                <a:cxnLst>
                  <a:cxn ang="0">
                    <a:pos x="39" y="145"/>
                  </a:cxn>
                  <a:cxn ang="0">
                    <a:pos x="0" y="0"/>
                  </a:cxn>
                  <a:cxn ang="0">
                    <a:pos x="39" y="0"/>
                  </a:cxn>
                  <a:cxn ang="0">
                    <a:pos x="78" y="0"/>
                  </a:cxn>
                  <a:cxn ang="0">
                    <a:pos x="39" y="145"/>
                  </a:cxn>
                </a:cxnLst>
                <a:rect l="0" t="0" r="r" b="b"/>
                <a:pathLst>
                  <a:path w="78" h="145">
                    <a:moveTo>
                      <a:pt x="39" y="145"/>
                    </a:moveTo>
                    <a:lnTo>
                      <a:pt x="0" y="0"/>
                    </a:lnTo>
                    <a:lnTo>
                      <a:pt x="39" y="0"/>
                    </a:lnTo>
                    <a:lnTo>
                      <a:pt x="78" y="0"/>
                    </a:lnTo>
                    <a:lnTo>
                      <a:pt x="39" y="145"/>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29" name="Line 41"/>
              <p:cNvSpPr>
                <a:spLocks noChangeShapeType="1"/>
              </p:cNvSpPr>
              <p:nvPr/>
            </p:nvSpPr>
            <p:spPr bwMode="auto">
              <a:xfrm>
                <a:off x="4336" y="1865"/>
                <a:ext cx="1" cy="177"/>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sp>
          <p:nvSpPr>
            <p:cNvPr id="165931" name="Rectangle 43"/>
            <p:cNvSpPr>
              <a:spLocks noChangeArrowheads="1"/>
            </p:cNvSpPr>
            <p:nvPr/>
          </p:nvSpPr>
          <p:spPr bwMode="auto">
            <a:xfrm>
              <a:off x="4259" y="1563"/>
              <a:ext cx="324"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rPr>
                <a:t>Max. </a:t>
              </a:r>
              <a:endParaRPr lang="en-US" sz="1600" b="1">
                <a:solidFill>
                  <a:srgbClr val="000000"/>
                </a:solidFill>
                <a:latin typeface="Times" pitchFamily="18" charset="0"/>
              </a:endParaRPr>
            </a:p>
          </p:txBody>
        </p:sp>
        <p:sp>
          <p:nvSpPr>
            <p:cNvPr id="165932" name="Rectangle 44"/>
            <p:cNvSpPr>
              <a:spLocks noChangeArrowheads="1"/>
            </p:cNvSpPr>
            <p:nvPr/>
          </p:nvSpPr>
          <p:spPr bwMode="auto">
            <a:xfrm>
              <a:off x="4259" y="1698"/>
              <a:ext cx="617"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rPr>
                <a:t>Clearance</a:t>
              </a:r>
              <a:endParaRPr lang="en-US" sz="1600" b="1">
                <a:solidFill>
                  <a:srgbClr val="000000"/>
                </a:solidFill>
                <a:latin typeface="Times" pitchFamily="18" charset="0"/>
              </a:endParaRPr>
            </a:p>
          </p:txBody>
        </p:sp>
        <p:grpSp>
          <p:nvGrpSpPr>
            <p:cNvPr id="6" name="Group 47"/>
            <p:cNvGrpSpPr>
              <a:grpSpLocks/>
            </p:cNvGrpSpPr>
            <p:nvPr/>
          </p:nvGrpSpPr>
          <p:grpSpPr bwMode="auto">
            <a:xfrm>
              <a:off x="4307" y="2437"/>
              <a:ext cx="77" cy="219"/>
              <a:chOff x="4307" y="2437"/>
              <a:chExt cx="77" cy="219"/>
            </a:xfrm>
          </p:grpSpPr>
          <p:sp>
            <p:nvSpPr>
              <p:cNvPr id="165933" name="Freeform 45"/>
              <p:cNvSpPr>
                <a:spLocks/>
              </p:cNvSpPr>
              <p:nvPr/>
            </p:nvSpPr>
            <p:spPr bwMode="auto">
              <a:xfrm>
                <a:off x="4307" y="2437"/>
                <a:ext cx="77" cy="146"/>
              </a:xfrm>
              <a:custGeom>
                <a:avLst/>
                <a:gdLst/>
                <a:ahLst/>
                <a:cxnLst>
                  <a:cxn ang="0">
                    <a:pos x="39" y="0"/>
                  </a:cxn>
                  <a:cxn ang="0">
                    <a:pos x="77" y="146"/>
                  </a:cxn>
                  <a:cxn ang="0">
                    <a:pos x="39" y="146"/>
                  </a:cxn>
                  <a:cxn ang="0">
                    <a:pos x="0" y="146"/>
                  </a:cxn>
                  <a:cxn ang="0">
                    <a:pos x="39" y="0"/>
                  </a:cxn>
                </a:cxnLst>
                <a:rect l="0" t="0" r="r" b="b"/>
                <a:pathLst>
                  <a:path w="77" h="146">
                    <a:moveTo>
                      <a:pt x="39" y="0"/>
                    </a:moveTo>
                    <a:lnTo>
                      <a:pt x="77" y="146"/>
                    </a:lnTo>
                    <a:lnTo>
                      <a:pt x="39" y="146"/>
                    </a:lnTo>
                    <a:lnTo>
                      <a:pt x="0" y="146"/>
                    </a:lnTo>
                    <a:lnTo>
                      <a:pt x="39"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34" name="Line 46"/>
              <p:cNvSpPr>
                <a:spLocks noChangeShapeType="1"/>
              </p:cNvSpPr>
              <p:nvPr/>
            </p:nvSpPr>
            <p:spPr bwMode="auto">
              <a:xfrm>
                <a:off x="4346" y="2583"/>
                <a:ext cx="1" cy="73"/>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grpSp>
          <p:nvGrpSpPr>
            <p:cNvPr id="7" name="Group 50"/>
            <p:cNvGrpSpPr>
              <a:grpSpLocks/>
            </p:cNvGrpSpPr>
            <p:nvPr/>
          </p:nvGrpSpPr>
          <p:grpSpPr bwMode="auto">
            <a:xfrm>
              <a:off x="4007" y="2333"/>
              <a:ext cx="78" cy="343"/>
              <a:chOff x="4007" y="2333"/>
              <a:chExt cx="78" cy="343"/>
            </a:xfrm>
          </p:grpSpPr>
          <p:sp>
            <p:nvSpPr>
              <p:cNvPr id="165936" name="Freeform 48"/>
              <p:cNvSpPr>
                <a:spLocks/>
              </p:cNvSpPr>
              <p:nvPr/>
            </p:nvSpPr>
            <p:spPr bwMode="auto">
              <a:xfrm>
                <a:off x="4007" y="2333"/>
                <a:ext cx="78" cy="146"/>
              </a:xfrm>
              <a:custGeom>
                <a:avLst/>
                <a:gdLst/>
                <a:ahLst/>
                <a:cxnLst>
                  <a:cxn ang="0">
                    <a:pos x="39" y="0"/>
                  </a:cxn>
                  <a:cxn ang="0">
                    <a:pos x="78" y="146"/>
                  </a:cxn>
                  <a:cxn ang="0">
                    <a:pos x="39" y="146"/>
                  </a:cxn>
                  <a:cxn ang="0">
                    <a:pos x="0" y="146"/>
                  </a:cxn>
                  <a:cxn ang="0">
                    <a:pos x="39" y="0"/>
                  </a:cxn>
                </a:cxnLst>
                <a:rect l="0" t="0" r="r" b="b"/>
                <a:pathLst>
                  <a:path w="78" h="146">
                    <a:moveTo>
                      <a:pt x="39" y="0"/>
                    </a:moveTo>
                    <a:lnTo>
                      <a:pt x="78" y="146"/>
                    </a:lnTo>
                    <a:lnTo>
                      <a:pt x="39" y="146"/>
                    </a:lnTo>
                    <a:lnTo>
                      <a:pt x="0" y="146"/>
                    </a:lnTo>
                    <a:lnTo>
                      <a:pt x="39"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37" name="Line 49"/>
              <p:cNvSpPr>
                <a:spLocks noChangeShapeType="1"/>
              </p:cNvSpPr>
              <p:nvPr/>
            </p:nvSpPr>
            <p:spPr bwMode="auto">
              <a:xfrm>
                <a:off x="4046" y="2479"/>
                <a:ext cx="1" cy="197"/>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grpSp>
          <p:nvGrpSpPr>
            <p:cNvPr id="8" name="Group 53"/>
            <p:cNvGrpSpPr>
              <a:grpSpLocks/>
            </p:cNvGrpSpPr>
            <p:nvPr/>
          </p:nvGrpSpPr>
          <p:grpSpPr bwMode="auto">
            <a:xfrm>
              <a:off x="3998" y="1969"/>
              <a:ext cx="77" cy="291"/>
              <a:chOff x="3998" y="1969"/>
              <a:chExt cx="77" cy="291"/>
            </a:xfrm>
          </p:grpSpPr>
          <p:sp>
            <p:nvSpPr>
              <p:cNvPr id="165939" name="Freeform 51"/>
              <p:cNvSpPr>
                <a:spLocks/>
              </p:cNvSpPr>
              <p:nvPr/>
            </p:nvSpPr>
            <p:spPr bwMode="auto">
              <a:xfrm>
                <a:off x="3998" y="2115"/>
                <a:ext cx="77" cy="145"/>
              </a:xfrm>
              <a:custGeom>
                <a:avLst/>
                <a:gdLst/>
                <a:ahLst/>
                <a:cxnLst>
                  <a:cxn ang="0">
                    <a:pos x="38" y="145"/>
                  </a:cxn>
                  <a:cxn ang="0">
                    <a:pos x="0" y="0"/>
                  </a:cxn>
                  <a:cxn ang="0">
                    <a:pos x="38" y="0"/>
                  </a:cxn>
                  <a:cxn ang="0">
                    <a:pos x="77" y="0"/>
                  </a:cxn>
                  <a:cxn ang="0">
                    <a:pos x="38" y="145"/>
                  </a:cxn>
                </a:cxnLst>
                <a:rect l="0" t="0" r="r" b="b"/>
                <a:pathLst>
                  <a:path w="77" h="145">
                    <a:moveTo>
                      <a:pt x="38" y="145"/>
                    </a:moveTo>
                    <a:lnTo>
                      <a:pt x="0" y="0"/>
                    </a:lnTo>
                    <a:lnTo>
                      <a:pt x="38" y="0"/>
                    </a:lnTo>
                    <a:lnTo>
                      <a:pt x="77" y="0"/>
                    </a:lnTo>
                    <a:lnTo>
                      <a:pt x="38" y="145"/>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40" name="Line 52"/>
              <p:cNvSpPr>
                <a:spLocks noChangeShapeType="1"/>
              </p:cNvSpPr>
              <p:nvPr/>
            </p:nvSpPr>
            <p:spPr bwMode="auto">
              <a:xfrm>
                <a:off x="4036" y="1969"/>
                <a:ext cx="1" cy="146"/>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sp>
          <p:nvSpPr>
            <p:cNvPr id="165942" name="Rectangle 54"/>
            <p:cNvSpPr>
              <a:spLocks noChangeArrowheads="1"/>
            </p:cNvSpPr>
            <p:nvPr/>
          </p:nvSpPr>
          <p:spPr bwMode="auto">
            <a:xfrm>
              <a:off x="3824" y="2707"/>
              <a:ext cx="296"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rPr>
                <a:t>Min. </a:t>
              </a:r>
              <a:endParaRPr lang="en-US" sz="1600" b="1">
                <a:solidFill>
                  <a:srgbClr val="000000"/>
                </a:solidFill>
                <a:latin typeface="Times" pitchFamily="18" charset="0"/>
              </a:endParaRPr>
            </a:p>
          </p:txBody>
        </p:sp>
        <p:sp>
          <p:nvSpPr>
            <p:cNvPr id="165943" name="Rectangle 55"/>
            <p:cNvSpPr>
              <a:spLocks noChangeArrowheads="1"/>
            </p:cNvSpPr>
            <p:nvPr/>
          </p:nvSpPr>
          <p:spPr bwMode="auto">
            <a:xfrm>
              <a:off x="3824" y="2843"/>
              <a:ext cx="617"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rPr>
                <a:t>Clearance</a:t>
              </a:r>
              <a:endParaRPr lang="en-US" sz="1600" b="1">
                <a:solidFill>
                  <a:srgbClr val="000000"/>
                </a:solidFill>
                <a:latin typeface="Times" pitchFamily="18" charset="0"/>
              </a:endParaRPr>
            </a:p>
          </p:txBody>
        </p:sp>
        <p:grpSp>
          <p:nvGrpSpPr>
            <p:cNvPr id="9" name="Group 59"/>
            <p:cNvGrpSpPr>
              <a:grpSpLocks/>
            </p:cNvGrpSpPr>
            <p:nvPr/>
          </p:nvGrpSpPr>
          <p:grpSpPr bwMode="auto">
            <a:xfrm>
              <a:off x="3350" y="2427"/>
              <a:ext cx="77" cy="697"/>
              <a:chOff x="3350" y="2427"/>
              <a:chExt cx="77" cy="697"/>
            </a:xfrm>
          </p:grpSpPr>
          <p:sp>
            <p:nvSpPr>
              <p:cNvPr id="165944" name="Freeform 56"/>
              <p:cNvSpPr>
                <a:spLocks/>
              </p:cNvSpPr>
              <p:nvPr/>
            </p:nvSpPr>
            <p:spPr bwMode="auto">
              <a:xfrm>
                <a:off x="3350" y="2427"/>
                <a:ext cx="77" cy="145"/>
              </a:xfrm>
              <a:custGeom>
                <a:avLst/>
                <a:gdLst/>
                <a:ahLst/>
                <a:cxnLst>
                  <a:cxn ang="0">
                    <a:pos x="38" y="0"/>
                  </a:cxn>
                  <a:cxn ang="0">
                    <a:pos x="77" y="145"/>
                  </a:cxn>
                  <a:cxn ang="0">
                    <a:pos x="38" y="145"/>
                  </a:cxn>
                  <a:cxn ang="0">
                    <a:pos x="0" y="145"/>
                  </a:cxn>
                  <a:cxn ang="0">
                    <a:pos x="38" y="0"/>
                  </a:cxn>
                </a:cxnLst>
                <a:rect l="0" t="0" r="r" b="b"/>
                <a:pathLst>
                  <a:path w="77" h="145">
                    <a:moveTo>
                      <a:pt x="38" y="0"/>
                    </a:moveTo>
                    <a:lnTo>
                      <a:pt x="77" y="145"/>
                    </a:lnTo>
                    <a:lnTo>
                      <a:pt x="38" y="145"/>
                    </a:lnTo>
                    <a:lnTo>
                      <a:pt x="0" y="145"/>
                    </a:lnTo>
                    <a:lnTo>
                      <a:pt x="38"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45" name="Freeform 57"/>
              <p:cNvSpPr>
                <a:spLocks/>
              </p:cNvSpPr>
              <p:nvPr/>
            </p:nvSpPr>
            <p:spPr bwMode="auto">
              <a:xfrm>
                <a:off x="3350" y="2978"/>
                <a:ext cx="77" cy="146"/>
              </a:xfrm>
              <a:custGeom>
                <a:avLst/>
                <a:gdLst/>
                <a:ahLst/>
                <a:cxnLst>
                  <a:cxn ang="0">
                    <a:pos x="38" y="146"/>
                  </a:cxn>
                  <a:cxn ang="0">
                    <a:pos x="0" y="0"/>
                  </a:cxn>
                  <a:cxn ang="0">
                    <a:pos x="38" y="0"/>
                  </a:cxn>
                  <a:cxn ang="0">
                    <a:pos x="77" y="0"/>
                  </a:cxn>
                  <a:cxn ang="0">
                    <a:pos x="38" y="146"/>
                  </a:cxn>
                </a:cxnLst>
                <a:rect l="0" t="0" r="r" b="b"/>
                <a:pathLst>
                  <a:path w="77" h="146">
                    <a:moveTo>
                      <a:pt x="38" y="146"/>
                    </a:moveTo>
                    <a:lnTo>
                      <a:pt x="0" y="0"/>
                    </a:lnTo>
                    <a:lnTo>
                      <a:pt x="38" y="0"/>
                    </a:lnTo>
                    <a:lnTo>
                      <a:pt x="77" y="0"/>
                    </a:lnTo>
                    <a:lnTo>
                      <a:pt x="38" y="14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46" name="Line 58"/>
              <p:cNvSpPr>
                <a:spLocks noChangeShapeType="1"/>
              </p:cNvSpPr>
              <p:nvPr/>
            </p:nvSpPr>
            <p:spPr bwMode="auto">
              <a:xfrm>
                <a:off x="3388" y="2572"/>
                <a:ext cx="1" cy="406"/>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sp>
          <p:nvSpPr>
            <p:cNvPr id="165948" name="Rectangle 60"/>
            <p:cNvSpPr>
              <a:spLocks noChangeArrowheads="1"/>
            </p:cNvSpPr>
            <p:nvPr/>
          </p:nvSpPr>
          <p:spPr bwMode="auto">
            <a:xfrm>
              <a:off x="3282" y="2624"/>
              <a:ext cx="329" cy="323"/>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49" name="Rectangle 61"/>
            <p:cNvSpPr>
              <a:spLocks noChangeArrowheads="1"/>
            </p:cNvSpPr>
            <p:nvPr/>
          </p:nvSpPr>
          <p:spPr bwMode="auto">
            <a:xfrm>
              <a:off x="3282" y="2603"/>
              <a:ext cx="295"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latin typeface="Times" pitchFamily="18" charset="0"/>
                </a:rPr>
                <a:t>Min. </a:t>
              </a:r>
            </a:p>
          </p:txBody>
        </p:sp>
        <p:sp>
          <p:nvSpPr>
            <p:cNvPr id="165950" name="Rectangle 62"/>
            <p:cNvSpPr>
              <a:spLocks noChangeArrowheads="1"/>
            </p:cNvSpPr>
            <p:nvPr/>
          </p:nvSpPr>
          <p:spPr bwMode="auto">
            <a:xfrm>
              <a:off x="3282" y="2759"/>
              <a:ext cx="295"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latin typeface="Times" pitchFamily="18" charset="0"/>
                </a:rPr>
                <a:t>Shaft</a:t>
              </a:r>
            </a:p>
          </p:txBody>
        </p:sp>
        <p:grpSp>
          <p:nvGrpSpPr>
            <p:cNvPr id="10" name="Group 66"/>
            <p:cNvGrpSpPr>
              <a:grpSpLocks/>
            </p:cNvGrpSpPr>
            <p:nvPr/>
          </p:nvGrpSpPr>
          <p:grpSpPr bwMode="auto">
            <a:xfrm>
              <a:off x="2905" y="2343"/>
              <a:ext cx="77" cy="760"/>
              <a:chOff x="2905" y="2343"/>
              <a:chExt cx="77" cy="760"/>
            </a:xfrm>
          </p:grpSpPr>
          <p:sp>
            <p:nvSpPr>
              <p:cNvPr id="165951" name="Freeform 63"/>
              <p:cNvSpPr>
                <a:spLocks/>
              </p:cNvSpPr>
              <p:nvPr/>
            </p:nvSpPr>
            <p:spPr bwMode="auto">
              <a:xfrm>
                <a:off x="2905" y="2343"/>
                <a:ext cx="77" cy="146"/>
              </a:xfrm>
              <a:custGeom>
                <a:avLst/>
                <a:gdLst/>
                <a:ahLst/>
                <a:cxnLst>
                  <a:cxn ang="0">
                    <a:pos x="39" y="0"/>
                  </a:cxn>
                  <a:cxn ang="0">
                    <a:pos x="77" y="146"/>
                  </a:cxn>
                  <a:cxn ang="0">
                    <a:pos x="39" y="146"/>
                  </a:cxn>
                  <a:cxn ang="0">
                    <a:pos x="0" y="146"/>
                  </a:cxn>
                  <a:cxn ang="0">
                    <a:pos x="39" y="0"/>
                  </a:cxn>
                </a:cxnLst>
                <a:rect l="0" t="0" r="r" b="b"/>
                <a:pathLst>
                  <a:path w="77" h="146">
                    <a:moveTo>
                      <a:pt x="39" y="0"/>
                    </a:moveTo>
                    <a:lnTo>
                      <a:pt x="77" y="146"/>
                    </a:lnTo>
                    <a:lnTo>
                      <a:pt x="39" y="146"/>
                    </a:lnTo>
                    <a:lnTo>
                      <a:pt x="0" y="146"/>
                    </a:lnTo>
                    <a:lnTo>
                      <a:pt x="39"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52" name="Freeform 64"/>
              <p:cNvSpPr>
                <a:spLocks/>
              </p:cNvSpPr>
              <p:nvPr/>
            </p:nvSpPr>
            <p:spPr bwMode="auto">
              <a:xfrm>
                <a:off x="2905" y="2957"/>
                <a:ext cx="77" cy="146"/>
              </a:xfrm>
              <a:custGeom>
                <a:avLst/>
                <a:gdLst/>
                <a:ahLst/>
                <a:cxnLst>
                  <a:cxn ang="0">
                    <a:pos x="39" y="146"/>
                  </a:cxn>
                  <a:cxn ang="0">
                    <a:pos x="0" y="0"/>
                  </a:cxn>
                  <a:cxn ang="0">
                    <a:pos x="39" y="0"/>
                  </a:cxn>
                  <a:cxn ang="0">
                    <a:pos x="77" y="0"/>
                  </a:cxn>
                  <a:cxn ang="0">
                    <a:pos x="39" y="146"/>
                  </a:cxn>
                </a:cxnLst>
                <a:rect l="0" t="0" r="r" b="b"/>
                <a:pathLst>
                  <a:path w="77" h="146">
                    <a:moveTo>
                      <a:pt x="39" y="146"/>
                    </a:moveTo>
                    <a:lnTo>
                      <a:pt x="0" y="0"/>
                    </a:lnTo>
                    <a:lnTo>
                      <a:pt x="39" y="0"/>
                    </a:lnTo>
                    <a:lnTo>
                      <a:pt x="77" y="0"/>
                    </a:lnTo>
                    <a:lnTo>
                      <a:pt x="39" y="14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53" name="Line 65"/>
              <p:cNvSpPr>
                <a:spLocks noChangeShapeType="1"/>
              </p:cNvSpPr>
              <p:nvPr/>
            </p:nvSpPr>
            <p:spPr bwMode="auto">
              <a:xfrm>
                <a:off x="2944" y="2489"/>
                <a:ext cx="1" cy="468"/>
              </a:xfrm>
              <a:prstGeom prst="line">
                <a:avLst/>
              </a:prstGeom>
              <a:noFill/>
              <a:ln w="15875">
                <a:solidFill>
                  <a:srgbClr val="000000"/>
                </a:solidFill>
                <a:round/>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grpSp>
        <p:sp>
          <p:nvSpPr>
            <p:cNvPr id="165955" name="Rectangle 67"/>
            <p:cNvSpPr>
              <a:spLocks noChangeArrowheads="1"/>
            </p:cNvSpPr>
            <p:nvPr/>
          </p:nvSpPr>
          <p:spPr bwMode="auto">
            <a:xfrm>
              <a:off x="2808" y="2552"/>
              <a:ext cx="329" cy="322"/>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5956" name="Rectangle 68"/>
            <p:cNvSpPr>
              <a:spLocks noChangeArrowheads="1"/>
            </p:cNvSpPr>
            <p:nvPr/>
          </p:nvSpPr>
          <p:spPr bwMode="auto">
            <a:xfrm>
              <a:off x="2808" y="2530"/>
              <a:ext cx="316"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latin typeface="Times" pitchFamily="18" charset="0"/>
                </a:rPr>
                <a:t>Max. </a:t>
              </a:r>
            </a:p>
          </p:txBody>
        </p:sp>
        <p:sp>
          <p:nvSpPr>
            <p:cNvPr id="165957" name="Rectangle 69"/>
            <p:cNvSpPr>
              <a:spLocks noChangeArrowheads="1"/>
            </p:cNvSpPr>
            <p:nvPr/>
          </p:nvSpPr>
          <p:spPr bwMode="auto">
            <a:xfrm>
              <a:off x="2808" y="2686"/>
              <a:ext cx="295" cy="155"/>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1600" b="1">
                  <a:solidFill>
                    <a:srgbClr val="000000"/>
                  </a:solidFill>
                  <a:latin typeface="Times" pitchFamily="18" charset="0"/>
                </a:rPr>
                <a:t>Shaft</a:t>
              </a:r>
            </a:p>
          </p:txBody>
        </p:sp>
      </p:grpSp>
    </p:spTree>
    <p:extLst>
      <p:ext uri="{BB962C8B-B14F-4D97-AF65-F5344CB8AC3E}">
        <p14:creationId xmlns:p14="http://schemas.microsoft.com/office/powerpoint/2010/main" val="378121682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bwMode="auto">
          <a:xfrm>
            <a:off x="5845175" y="1349375"/>
            <a:ext cx="184150" cy="750888"/>
          </a:xfrm>
          <a:noFill/>
          <a:ln w="12700">
            <a:miter lim="800000"/>
            <a:headEnd/>
            <a:tailEnd/>
          </a:ln>
        </p:spPr>
        <p:txBody>
          <a:bodyPr vert="horz" wrap="none" lIns="63398" tIns="25359" rIns="63398" bIns="25359" numCol="1" anchor="t" anchorCtr="0" compatLnSpc="1">
            <a:prstTxWarp prst="textNoShape">
              <a:avLst/>
            </a:prstTxWarp>
            <a:spAutoFit/>
          </a:bodyPr>
          <a:lstStyle/>
          <a:p>
            <a:pPr>
              <a:lnSpc>
                <a:spcPct val="85000"/>
              </a:lnSpc>
            </a:pPr>
            <a:r>
              <a:rPr lang="en-US"/>
              <a:t/>
            </a:r>
            <a:br>
              <a:rPr lang="en-US"/>
            </a:br>
            <a:r>
              <a:rPr lang="en-US" sz="1800"/>
              <a:t> </a:t>
            </a:r>
          </a:p>
        </p:txBody>
      </p:sp>
      <p:sp>
        <p:nvSpPr>
          <p:cNvPr id="166915" name="Rectangle 3"/>
          <p:cNvSpPr>
            <a:spLocks noChangeArrowheads="1"/>
          </p:cNvSpPr>
          <p:nvPr/>
        </p:nvSpPr>
        <p:spPr bwMode="auto">
          <a:xfrm>
            <a:off x="2112963" y="2047875"/>
            <a:ext cx="5935662" cy="2624138"/>
          </a:xfrm>
          <a:prstGeom prst="rect">
            <a:avLst/>
          </a:prstGeom>
          <a:noFill/>
          <a:ln w="12700">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6916" name="Rectangle 4"/>
          <p:cNvSpPr>
            <a:spLocks noGrp="1" noChangeArrowheads="1"/>
          </p:cNvSpPr>
          <p:nvPr>
            <p:ph type="body" idx="1"/>
          </p:nvPr>
        </p:nvSpPr>
        <p:spPr bwMode="auto">
          <a:xfrm>
            <a:off x="1905000" y="228600"/>
            <a:ext cx="2827338" cy="5778500"/>
          </a:xfrm>
          <a:noFill/>
          <a:ln w="12700">
            <a:miter lim="800000"/>
            <a:headEnd/>
            <a:tailEnd/>
          </a:ln>
        </p:spPr>
        <p:txBody>
          <a:bodyPr vert="horz" wrap="square" lIns="63398" tIns="25359" rIns="63398" bIns="25359" numCol="1" anchor="t" anchorCtr="0" compatLnSpc="1">
            <a:prstTxWarp prst="textNoShape">
              <a:avLst/>
            </a:prstTxWarp>
            <a:spAutoFit/>
          </a:bodyPr>
          <a:lstStyle/>
          <a:p>
            <a:pPr marL="0" indent="0">
              <a:lnSpc>
                <a:spcPct val="85000"/>
              </a:lnSpc>
              <a:spcBef>
                <a:spcPct val="0"/>
              </a:spcBef>
              <a:buNone/>
              <a:tabLst>
                <a:tab pos="1587500" algn="l"/>
                <a:tab pos="3200400" algn="l"/>
                <a:tab pos="4572000" algn="l"/>
                <a:tab pos="5715000" algn="l"/>
              </a:tabLst>
            </a:pPr>
            <a:r>
              <a:rPr lang="en-US" u="sng" dirty="0">
                <a:latin typeface="Times" pitchFamily="18" charset="0"/>
              </a:rPr>
              <a:t>2.  Interference Fits</a:t>
            </a:r>
          </a:p>
          <a:p>
            <a:pPr marL="0" indent="0">
              <a:lnSpc>
                <a:spcPct val="85000"/>
              </a:lnSpc>
              <a:spcBef>
                <a:spcPct val="0"/>
              </a:spcBef>
              <a:buNone/>
              <a:tabLst>
                <a:tab pos="1587500" algn="l"/>
                <a:tab pos="3200400" algn="l"/>
                <a:tab pos="4572000" algn="l"/>
                <a:tab pos="5715000" algn="l"/>
              </a:tabLst>
            </a:pPr>
            <a:r>
              <a:rPr lang="en-US" dirty="0">
                <a:latin typeface="Times" pitchFamily="18" charset="0"/>
              </a:rPr>
              <a:t>The minimum permitted diameter of the shaft is larger than the maximum diameter of the hole</a:t>
            </a:r>
          </a:p>
          <a:p>
            <a:pPr marL="0" indent="0">
              <a:lnSpc>
                <a:spcPct val="85000"/>
              </a:lnSpc>
              <a:spcBef>
                <a:spcPct val="0"/>
              </a:spcBef>
              <a:buNone/>
              <a:tabLst>
                <a:tab pos="1587500" algn="l"/>
                <a:tab pos="3200400" algn="l"/>
                <a:tab pos="4572000" algn="l"/>
                <a:tab pos="5715000" algn="l"/>
              </a:tabLst>
            </a:pPr>
            <a:endParaRPr lang="en-US" u="sng" dirty="0">
              <a:latin typeface="Times" pitchFamily="18" charset="0"/>
            </a:endParaRPr>
          </a:p>
          <a:p>
            <a:pPr marL="0" indent="0">
              <a:lnSpc>
                <a:spcPct val="85000"/>
              </a:lnSpc>
              <a:spcBef>
                <a:spcPct val="0"/>
              </a:spcBef>
              <a:buNone/>
              <a:tabLst>
                <a:tab pos="1587500" algn="l"/>
                <a:tab pos="3200400" algn="l"/>
                <a:tab pos="4572000" algn="l"/>
                <a:tab pos="5715000" algn="l"/>
              </a:tabLst>
            </a:pPr>
            <a:endParaRPr lang="en-US" u="sng" dirty="0">
              <a:latin typeface="Times" pitchFamily="18" charset="0"/>
            </a:endParaRPr>
          </a:p>
          <a:p>
            <a:pPr marL="0" indent="0">
              <a:lnSpc>
                <a:spcPct val="85000"/>
              </a:lnSpc>
              <a:spcBef>
                <a:spcPct val="0"/>
              </a:spcBef>
              <a:buNone/>
              <a:tabLst>
                <a:tab pos="1587500" algn="l"/>
                <a:tab pos="3200400" algn="l"/>
                <a:tab pos="4572000" algn="l"/>
                <a:tab pos="5715000" algn="l"/>
              </a:tabLst>
            </a:pPr>
            <a:r>
              <a:rPr lang="en-US" u="sng" dirty="0">
                <a:latin typeface="Times" pitchFamily="18" charset="0"/>
              </a:rPr>
              <a:t>3.  Transition Fits</a:t>
            </a:r>
          </a:p>
          <a:p>
            <a:pPr marL="0" indent="0">
              <a:lnSpc>
                <a:spcPct val="85000"/>
              </a:lnSpc>
              <a:spcBef>
                <a:spcPct val="0"/>
              </a:spcBef>
              <a:buNone/>
              <a:tabLst>
                <a:tab pos="1587500" algn="l"/>
                <a:tab pos="3200400" algn="l"/>
                <a:tab pos="4572000" algn="l"/>
                <a:tab pos="5715000" algn="l"/>
              </a:tabLst>
            </a:pPr>
            <a:r>
              <a:rPr lang="en-US" dirty="0">
                <a:latin typeface="Times" pitchFamily="18" charset="0"/>
              </a:rPr>
              <a:t>The diameter of the largest allowable hole is greater than that of the smallest shaft, but the smallest hole is smaller than the largest shaft</a:t>
            </a:r>
          </a:p>
          <a:p>
            <a:pPr marL="0" indent="0">
              <a:tabLst>
                <a:tab pos="1587500" algn="l"/>
                <a:tab pos="3200400" algn="l"/>
                <a:tab pos="4572000" algn="l"/>
                <a:tab pos="5715000" algn="l"/>
              </a:tabLst>
            </a:pPr>
            <a:endParaRPr lang="en-US" dirty="0">
              <a:latin typeface="Times" pitchFamily="18" charset="0"/>
            </a:endParaRPr>
          </a:p>
        </p:txBody>
      </p:sp>
      <p:pic>
        <p:nvPicPr>
          <p:cNvPr id="166917" name="Picture 5"/>
          <p:cNvPicPr>
            <a:picLocks noChangeArrowheads="1"/>
          </p:cNvPicPr>
          <p:nvPr/>
        </p:nvPicPr>
        <p:blipFill>
          <a:blip r:embed="rId3"/>
          <a:srcRect/>
          <a:stretch>
            <a:fillRect/>
          </a:stretch>
        </p:blipFill>
        <p:spPr bwMode="auto">
          <a:xfrm>
            <a:off x="4929188" y="349250"/>
            <a:ext cx="5364162" cy="2711450"/>
          </a:xfrm>
          <a:prstGeom prst="rect">
            <a:avLst/>
          </a:prstGeom>
          <a:noFill/>
          <a:ln w="12700">
            <a:noFill/>
            <a:miter lim="800000"/>
            <a:headEnd/>
            <a:tailEnd/>
          </a:ln>
          <a:effectLst/>
        </p:spPr>
      </p:pic>
      <p:pic>
        <p:nvPicPr>
          <p:cNvPr id="166918" name="Picture 6"/>
          <p:cNvPicPr>
            <a:picLocks noChangeArrowheads="1"/>
          </p:cNvPicPr>
          <p:nvPr/>
        </p:nvPicPr>
        <p:blipFill>
          <a:blip r:embed="rId4"/>
          <a:srcRect/>
          <a:stretch>
            <a:fillRect/>
          </a:stretch>
        </p:blipFill>
        <p:spPr bwMode="auto">
          <a:xfrm>
            <a:off x="4954588" y="3835400"/>
            <a:ext cx="4210050" cy="2357438"/>
          </a:xfrm>
          <a:prstGeom prst="rect">
            <a:avLst/>
          </a:prstGeom>
          <a:noFill/>
          <a:ln w="12700">
            <a:noFill/>
            <a:miter lim="800000"/>
            <a:headEnd/>
            <a:tailEnd/>
          </a:ln>
          <a:effectLst/>
        </p:spPr>
      </p:pic>
    </p:spTree>
    <p:extLst>
      <p:ext uri="{BB962C8B-B14F-4D97-AF65-F5344CB8AC3E}">
        <p14:creationId xmlns:p14="http://schemas.microsoft.com/office/powerpoint/2010/main" val="295791068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bwMode="auto">
          <a:xfrm>
            <a:off x="1981200" y="0"/>
            <a:ext cx="8305800" cy="750888"/>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r>
              <a:rPr lang="en-US">
                <a:solidFill>
                  <a:schemeClr val="tx2"/>
                </a:solidFill>
              </a:rPr>
              <a:t>Standard Limits and Fits -- ANSI</a:t>
            </a:r>
          </a:p>
        </p:txBody>
      </p:sp>
      <p:sp>
        <p:nvSpPr>
          <p:cNvPr id="309251" name="Text Box 3"/>
          <p:cNvSpPr txBox="1">
            <a:spLocks noChangeArrowheads="1"/>
          </p:cNvSpPr>
          <p:nvPr/>
        </p:nvSpPr>
        <p:spPr bwMode="auto">
          <a:xfrm>
            <a:off x="1908176" y="927100"/>
            <a:ext cx="8397875" cy="2492990"/>
          </a:xfrm>
          <a:prstGeom prst="rect">
            <a:avLst/>
          </a:prstGeom>
          <a:noFill/>
          <a:ln w="9525">
            <a:noFill/>
            <a:miter lim="800000"/>
            <a:headEnd/>
            <a:tailEnd/>
          </a:ln>
          <a:effectLst/>
        </p:spPr>
        <p:txBody>
          <a:bodyPr>
            <a:spAutoFit/>
          </a:bodyPr>
          <a:lstStyle/>
          <a:p>
            <a:pPr eaLnBrk="0" fontAlgn="base" hangingPunct="0">
              <a:spcBef>
                <a:spcPct val="0"/>
              </a:spcBef>
              <a:spcAft>
                <a:spcPct val="0"/>
              </a:spcAft>
            </a:pPr>
            <a:r>
              <a:rPr lang="en-US" sz="1200" b="1" dirty="0">
                <a:solidFill>
                  <a:srgbClr val="000000"/>
                </a:solidFill>
                <a:latin typeface="Arial" charset="0"/>
              </a:rPr>
              <a:t>RC 1   Close sliding fits are intended for the accurate location of parts which must assemble without perceptible play.</a:t>
            </a:r>
          </a:p>
          <a:p>
            <a:pPr eaLnBrk="0" fontAlgn="base" hangingPunct="0">
              <a:spcBef>
                <a:spcPct val="0"/>
              </a:spcBef>
              <a:spcAft>
                <a:spcPct val="0"/>
              </a:spcAft>
            </a:pPr>
            <a:r>
              <a:rPr lang="en-US" sz="1200" b="1" dirty="0">
                <a:solidFill>
                  <a:srgbClr val="000000"/>
                </a:solidFill>
                <a:latin typeface="Arial" charset="0"/>
              </a:rPr>
              <a:t>RC 2   Sliding fits are intended for accurate location, but with greater maximum clearance than class RC 1.  Parts made to this fit move and turn easily but are not intended to run freely, and in the larger sizes may seize with small temperature changes.</a:t>
            </a:r>
          </a:p>
          <a:p>
            <a:pPr eaLnBrk="0" fontAlgn="base" hangingPunct="0">
              <a:spcBef>
                <a:spcPct val="0"/>
              </a:spcBef>
              <a:spcAft>
                <a:spcPct val="0"/>
              </a:spcAft>
            </a:pPr>
            <a:r>
              <a:rPr lang="en-US" sz="1200" b="1" dirty="0">
                <a:solidFill>
                  <a:srgbClr val="000000"/>
                </a:solidFill>
                <a:latin typeface="Arial" charset="0"/>
              </a:rPr>
              <a:t>RC 3   Precision running fits are about the closest fits which can be expected to run freely, and are intended for precision work at slow speeds and light journal pressures, but are not suitable where appreciable temperature differences are likely to be encountered.</a:t>
            </a:r>
          </a:p>
          <a:p>
            <a:pPr eaLnBrk="0" fontAlgn="base" hangingPunct="0">
              <a:spcBef>
                <a:spcPct val="0"/>
              </a:spcBef>
              <a:spcAft>
                <a:spcPct val="0"/>
              </a:spcAft>
            </a:pPr>
            <a:r>
              <a:rPr lang="en-US" sz="1200" b="1" dirty="0">
                <a:solidFill>
                  <a:srgbClr val="000000"/>
                </a:solidFill>
                <a:latin typeface="Arial" charset="0"/>
              </a:rPr>
              <a:t>RC 4   Close running fits are intended chiefly for running fits on accurate machinery with moderate surface speeds and journal pressures, where accurate location and minimum play are desired.</a:t>
            </a:r>
          </a:p>
          <a:p>
            <a:pPr eaLnBrk="0" fontAlgn="base" hangingPunct="0">
              <a:spcBef>
                <a:spcPct val="0"/>
              </a:spcBef>
              <a:spcAft>
                <a:spcPct val="0"/>
              </a:spcAft>
            </a:pPr>
            <a:r>
              <a:rPr lang="en-US" sz="1200" b="1" dirty="0">
                <a:solidFill>
                  <a:srgbClr val="000000"/>
                </a:solidFill>
                <a:latin typeface="Arial" charset="0"/>
              </a:rPr>
              <a:t>RC 5   </a:t>
            </a:r>
          </a:p>
          <a:p>
            <a:pPr eaLnBrk="0" fontAlgn="base" hangingPunct="0">
              <a:spcBef>
                <a:spcPct val="0"/>
              </a:spcBef>
              <a:spcAft>
                <a:spcPct val="0"/>
              </a:spcAft>
            </a:pPr>
            <a:r>
              <a:rPr lang="en-US" sz="1200" b="1" dirty="0">
                <a:solidFill>
                  <a:srgbClr val="000000"/>
                </a:solidFill>
                <a:latin typeface="Arial" charset="0"/>
              </a:rPr>
              <a:t>RC 6   </a:t>
            </a:r>
          </a:p>
          <a:p>
            <a:pPr algn="ctr" eaLnBrk="0" fontAlgn="base" hangingPunct="0">
              <a:spcBef>
                <a:spcPct val="0"/>
              </a:spcBef>
              <a:spcAft>
                <a:spcPct val="0"/>
              </a:spcAft>
            </a:pPr>
            <a:r>
              <a:rPr lang="en-US" sz="1200" b="1" dirty="0">
                <a:solidFill>
                  <a:srgbClr val="000000"/>
                </a:solidFill>
                <a:latin typeface="Arial" charset="0"/>
              </a:rPr>
              <a:t>Basic hole system.  Limits are in thousandths of an inch.</a:t>
            </a:r>
          </a:p>
        </p:txBody>
      </p:sp>
      <p:sp>
        <p:nvSpPr>
          <p:cNvPr id="309252" name="Rectangle 4"/>
          <p:cNvSpPr>
            <a:spLocks noChangeArrowheads="1"/>
          </p:cNvSpPr>
          <p:nvPr/>
        </p:nvSpPr>
        <p:spPr bwMode="auto">
          <a:xfrm>
            <a:off x="1878014" y="3540126"/>
            <a:ext cx="8429625" cy="2759075"/>
          </a:xfrm>
          <a:prstGeom prst="rect">
            <a:avLst/>
          </a:prstGeom>
          <a:noFill/>
          <a:ln w="3175">
            <a:solidFill>
              <a:schemeClr val="tx1"/>
            </a:solid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53" name="Line 5"/>
          <p:cNvSpPr>
            <a:spLocks noChangeShapeType="1"/>
          </p:cNvSpPr>
          <p:nvPr/>
        </p:nvSpPr>
        <p:spPr bwMode="auto">
          <a:xfrm>
            <a:off x="2908300" y="3775075"/>
            <a:ext cx="7399338" cy="0"/>
          </a:xfrm>
          <a:prstGeom prst="line">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54" name="Line 6"/>
          <p:cNvSpPr>
            <a:spLocks noChangeShapeType="1"/>
          </p:cNvSpPr>
          <p:nvPr/>
        </p:nvSpPr>
        <p:spPr bwMode="auto">
          <a:xfrm>
            <a:off x="1884364" y="4451350"/>
            <a:ext cx="8434387" cy="0"/>
          </a:xfrm>
          <a:prstGeom prst="line">
            <a:avLst/>
          </a:prstGeom>
          <a:noFill/>
          <a:ln w="1905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55" name="Line 7"/>
          <p:cNvSpPr>
            <a:spLocks noChangeShapeType="1"/>
          </p:cNvSpPr>
          <p:nvPr/>
        </p:nvSpPr>
        <p:spPr bwMode="auto">
          <a:xfrm>
            <a:off x="2905125" y="3540126"/>
            <a:ext cx="0" cy="2759075"/>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56" name="Line 8"/>
          <p:cNvSpPr>
            <a:spLocks noChangeShapeType="1"/>
          </p:cNvSpPr>
          <p:nvPr/>
        </p:nvSpPr>
        <p:spPr bwMode="auto">
          <a:xfrm>
            <a:off x="3255963" y="3778250"/>
            <a:ext cx="0" cy="2516188"/>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57" name="Text Box 9"/>
          <p:cNvSpPr txBox="1">
            <a:spLocks noChangeArrowheads="1"/>
          </p:cNvSpPr>
          <p:nvPr/>
        </p:nvSpPr>
        <p:spPr bwMode="auto">
          <a:xfrm>
            <a:off x="3010531" y="3544889"/>
            <a:ext cx="986167" cy="276999"/>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200" b="1">
                <a:solidFill>
                  <a:srgbClr val="000000"/>
                </a:solidFill>
                <a:latin typeface="Arial" charset="0"/>
              </a:rPr>
              <a:t>Class RC 1</a:t>
            </a:r>
          </a:p>
        </p:txBody>
      </p:sp>
      <p:sp>
        <p:nvSpPr>
          <p:cNvPr id="309258" name="Text Box 10"/>
          <p:cNvSpPr txBox="1">
            <a:spLocks noChangeArrowheads="1"/>
          </p:cNvSpPr>
          <p:nvPr/>
        </p:nvSpPr>
        <p:spPr bwMode="auto">
          <a:xfrm rot="-5400000">
            <a:off x="2679673" y="3923477"/>
            <a:ext cx="793807"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Limits of </a:t>
            </a:r>
          </a:p>
          <a:p>
            <a:pPr algn="ctr" eaLnBrk="0" fontAlgn="base" hangingPunct="0">
              <a:spcBef>
                <a:spcPct val="0"/>
              </a:spcBef>
              <a:spcAft>
                <a:spcPct val="0"/>
              </a:spcAft>
            </a:pPr>
            <a:r>
              <a:rPr lang="en-US" sz="1000" b="1">
                <a:solidFill>
                  <a:srgbClr val="000000"/>
                </a:solidFill>
                <a:latin typeface="Arial" charset="0"/>
              </a:rPr>
              <a:t>Clearance</a:t>
            </a:r>
          </a:p>
        </p:txBody>
      </p:sp>
      <p:sp>
        <p:nvSpPr>
          <p:cNvPr id="309259" name="Text Box 11"/>
          <p:cNvSpPr txBox="1">
            <a:spLocks noChangeArrowheads="1"/>
          </p:cNvSpPr>
          <p:nvPr/>
        </p:nvSpPr>
        <p:spPr bwMode="auto">
          <a:xfrm>
            <a:off x="3335574" y="3736975"/>
            <a:ext cx="739305"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Standard</a:t>
            </a:r>
          </a:p>
          <a:p>
            <a:pPr algn="ctr" eaLnBrk="0" fontAlgn="base" hangingPunct="0">
              <a:spcBef>
                <a:spcPct val="0"/>
              </a:spcBef>
              <a:spcAft>
                <a:spcPct val="0"/>
              </a:spcAft>
            </a:pPr>
            <a:r>
              <a:rPr lang="en-US" sz="1000" b="1">
                <a:solidFill>
                  <a:srgbClr val="000000"/>
                </a:solidFill>
                <a:latin typeface="Arial" charset="0"/>
              </a:rPr>
              <a:t>Limits</a:t>
            </a:r>
          </a:p>
        </p:txBody>
      </p:sp>
      <p:sp>
        <p:nvSpPr>
          <p:cNvPr id="309260" name="Line 12"/>
          <p:cNvSpPr>
            <a:spLocks noChangeShapeType="1"/>
          </p:cNvSpPr>
          <p:nvPr/>
        </p:nvSpPr>
        <p:spPr bwMode="auto">
          <a:xfrm>
            <a:off x="3255963" y="4105275"/>
            <a:ext cx="882650"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61" name="Line 13"/>
          <p:cNvSpPr>
            <a:spLocks noChangeShapeType="1"/>
          </p:cNvSpPr>
          <p:nvPr/>
        </p:nvSpPr>
        <p:spPr bwMode="auto">
          <a:xfrm>
            <a:off x="4138613" y="3548064"/>
            <a:ext cx="0" cy="2751137"/>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62" name="Line 14"/>
          <p:cNvSpPr>
            <a:spLocks noChangeShapeType="1"/>
          </p:cNvSpPr>
          <p:nvPr/>
        </p:nvSpPr>
        <p:spPr bwMode="auto">
          <a:xfrm>
            <a:off x="3697288" y="4105276"/>
            <a:ext cx="0" cy="2193925"/>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63" name="Text Box 15"/>
          <p:cNvSpPr txBox="1">
            <a:spLocks noChangeArrowheads="1"/>
          </p:cNvSpPr>
          <p:nvPr/>
        </p:nvSpPr>
        <p:spPr bwMode="auto">
          <a:xfrm>
            <a:off x="3245632" y="4105275"/>
            <a:ext cx="461986"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dirty="0">
                <a:solidFill>
                  <a:srgbClr val="000000"/>
                </a:solidFill>
                <a:latin typeface="Arial" charset="0"/>
              </a:rPr>
              <a:t>Hole</a:t>
            </a:r>
          </a:p>
          <a:p>
            <a:pPr algn="ctr" eaLnBrk="0" fontAlgn="base" hangingPunct="0">
              <a:spcBef>
                <a:spcPct val="0"/>
              </a:spcBef>
              <a:spcAft>
                <a:spcPct val="0"/>
              </a:spcAft>
            </a:pPr>
            <a:r>
              <a:rPr lang="en-US" sz="1000" b="1" dirty="0">
                <a:solidFill>
                  <a:srgbClr val="000000"/>
                </a:solidFill>
                <a:latin typeface="Arial" charset="0"/>
              </a:rPr>
              <a:t>H5</a:t>
            </a:r>
          </a:p>
        </p:txBody>
      </p:sp>
      <p:sp>
        <p:nvSpPr>
          <p:cNvPr id="309264" name="Text Box 16"/>
          <p:cNvSpPr txBox="1">
            <a:spLocks noChangeArrowheads="1"/>
          </p:cNvSpPr>
          <p:nvPr/>
        </p:nvSpPr>
        <p:spPr bwMode="auto">
          <a:xfrm>
            <a:off x="3656585" y="4097338"/>
            <a:ext cx="505268"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Shaft</a:t>
            </a:r>
          </a:p>
          <a:p>
            <a:pPr algn="ctr" eaLnBrk="0" fontAlgn="base" hangingPunct="0">
              <a:spcBef>
                <a:spcPct val="0"/>
              </a:spcBef>
              <a:spcAft>
                <a:spcPct val="0"/>
              </a:spcAft>
            </a:pPr>
            <a:r>
              <a:rPr lang="en-US" sz="1000" b="1">
                <a:solidFill>
                  <a:srgbClr val="000000"/>
                </a:solidFill>
                <a:latin typeface="Arial" charset="0"/>
              </a:rPr>
              <a:t>g4</a:t>
            </a:r>
          </a:p>
        </p:txBody>
      </p:sp>
      <p:sp>
        <p:nvSpPr>
          <p:cNvPr id="309265" name="Line 17"/>
          <p:cNvSpPr>
            <a:spLocks noChangeShapeType="1"/>
          </p:cNvSpPr>
          <p:nvPr/>
        </p:nvSpPr>
        <p:spPr bwMode="auto">
          <a:xfrm>
            <a:off x="4491038" y="3779838"/>
            <a:ext cx="0" cy="251460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66" name="Text Box 18"/>
          <p:cNvSpPr txBox="1">
            <a:spLocks noChangeArrowheads="1"/>
          </p:cNvSpPr>
          <p:nvPr/>
        </p:nvSpPr>
        <p:spPr bwMode="auto">
          <a:xfrm>
            <a:off x="4245606" y="3544889"/>
            <a:ext cx="986167" cy="276999"/>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200" b="1" dirty="0">
                <a:solidFill>
                  <a:srgbClr val="000000"/>
                </a:solidFill>
                <a:latin typeface="Arial" charset="0"/>
              </a:rPr>
              <a:t>Class RC 2</a:t>
            </a:r>
          </a:p>
        </p:txBody>
      </p:sp>
      <p:sp>
        <p:nvSpPr>
          <p:cNvPr id="309267" name="Text Box 19"/>
          <p:cNvSpPr txBox="1">
            <a:spLocks noChangeArrowheads="1"/>
          </p:cNvSpPr>
          <p:nvPr/>
        </p:nvSpPr>
        <p:spPr bwMode="auto">
          <a:xfrm rot="-5400000">
            <a:off x="3914748" y="3923477"/>
            <a:ext cx="793807"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Limits of </a:t>
            </a:r>
          </a:p>
          <a:p>
            <a:pPr algn="ctr" eaLnBrk="0" fontAlgn="base" hangingPunct="0">
              <a:spcBef>
                <a:spcPct val="0"/>
              </a:spcBef>
              <a:spcAft>
                <a:spcPct val="0"/>
              </a:spcAft>
            </a:pPr>
            <a:r>
              <a:rPr lang="en-US" sz="1000" b="1">
                <a:solidFill>
                  <a:srgbClr val="000000"/>
                </a:solidFill>
                <a:latin typeface="Arial" charset="0"/>
              </a:rPr>
              <a:t>Clearance</a:t>
            </a:r>
          </a:p>
        </p:txBody>
      </p:sp>
      <p:sp>
        <p:nvSpPr>
          <p:cNvPr id="309268" name="Text Box 20"/>
          <p:cNvSpPr txBox="1">
            <a:spLocks noChangeArrowheads="1"/>
          </p:cNvSpPr>
          <p:nvPr/>
        </p:nvSpPr>
        <p:spPr bwMode="auto">
          <a:xfrm>
            <a:off x="4570649" y="3738563"/>
            <a:ext cx="739305"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Standard</a:t>
            </a:r>
          </a:p>
          <a:p>
            <a:pPr algn="ctr" eaLnBrk="0" fontAlgn="base" hangingPunct="0">
              <a:spcBef>
                <a:spcPct val="0"/>
              </a:spcBef>
              <a:spcAft>
                <a:spcPct val="0"/>
              </a:spcAft>
            </a:pPr>
            <a:r>
              <a:rPr lang="en-US" sz="1000" b="1">
                <a:solidFill>
                  <a:srgbClr val="000000"/>
                </a:solidFill>
                <a:latin typeface="Arial" charset="0"/>
              </a:rPr>
              <a:t>Limits</a:t>
            </a:r>
          </a:p>
        </p:txBody>
      </p:sp>
      <p:sp>
        <p:nvSpPr>
          <p:cNvPr id="309269" name="Line 21"/>
          <p:cNvSpPr>
            <a:spLocks noChangeShapeType="1"/>
          </p:cNvSpPr>
          <p:nvPr/>
        </p:nvSpPr>
        <p:spPr bwMode="auto">
          <a:xfrm>
            <a:off x="4491038" y="4106863"/>
            <a:ext cx="882650"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70" name="Line 22"/>
          <p:cNvSpPr>
            <a:spLocks noChangeShapeType="1"/>
          </p:cNvSpPr>
          <p:nvPr/>
        </p:nvSpPr>
        <p:spPr bwMode="auto">
          <a:xfrm>
            <a:off x="5373688" y="3549650"/>
            <a:ext cx="0" cy="2751138"/>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71" name="Line 23"/>
          <p:cNvSpPr>
            <a:spLocks noChangeShapeType="1"/>
          </p:cNvSpPr>
          <p:nvPr/>
        </p:nvSpPr>
        <p:spPr bwMode="auto">
          <a:xfrm>
            <a:off x="4932363" y="4106864"/>
            <a:ext cx="0" cy="2193925"/>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72" name="Text Box 24"/>
          <p:cNvSpPr txBox="1">
            <a:spLocks noChangeArrowheads="1"/>
          </p:cNvSpPr>
          <p:nvPr/>
        </p:nvSpPr>
        <p:spPr bwMode="auto">
          <a:xfrm>
            <a:off x="4480707" y="4106863"/>
            <a:ext cx="461986"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dirty="0">
                <a:solidFill>
                  <a:srgbClr val="000000"/>
                </a:solidFill>
                <a:latin typeface="Arial" charset="0"/>
              </a:rPr>
              <a:t>Hole</a:t>
            </a:r>
          </a:p>
          <a:p>
            <a:pPr algn="ctr" eaLnBrk="0" fontAlgn="base" hangingPunct="0">
              <a:spcBef>
                <a:spcPct val="0"/>
              </a:spcBef>
              <a:spcAft>
                <a:spcPct val="0"/>
              </a:spcAft>
            </a:pPr>
            <a:r>
              <a:rPr lang="en-US" sz="1000" b="1" dirty="0">
                <a:solidFill>
                  <a:srgbClr val="000000"/>
                </a:solidFill>
                <a:latin typeface="Arial" charset="0"/>
              </a:rPr>
              <a:t>H6</a:t>
            </a:r>
          </a:p>
        </p:txBody>
      </p:sp>
      <p:sp>
        <p:nvSpPr>
          <p:cNvPr id="309273" name="Text Box 25"/>
          <p:cNvSpPr txBox="1">
            <a:spLocks noChangeArrowheads="1"/>
          </p:cNvSpPr>
          <p:nvPr/>
        </p:nvSpPr>
        <p:spPr bwMode="auto">
          <a:xfrm>
            <a:off x="4891660" y="4097338"/>
            <a:ext cx="505268"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Shaft</a:t>
            </a:r>
          </a:p>
          <a:p>
            <a:pPr algn="ctr" eaLnBrk="0" fontAlgn="base" hangingPunct="0">
              <a:spcBef>
                <a:spcPct val="0"/>
              </a:spcBef>
              <a:spcAft>
                <a:spcPct val="0"/>
              </a:spcAft>
            </a:pPr>
            <a:r>
              <a:rPr lang="en-US" sz="1000" b="1">
                <a:solidFill>
                  <a:srgbClr val="000000"/>
                </a:solidFill>
                <a:latin typeface="Arial" charset="0"/>
              </a:rPr>
              <a:t>g5</a:t>
            </a:r>
          </a:p>
        </p:txBody>
      </p:sp>
      <p:sp>
        <p:nvSpPr>
          <p:cNvPr id="309274" name="Line 26"/>
          <p:cNvSpPr>
            <a:spLocks noChangeShapeType="1"/>
          </p:cNvSpPr>
          <p:nvPr/>
        </p:nvSpPr>
        <p:spPr bwMode="auto">
          <a:xfrm>
            <a:off x="5726113" y="3789364"/>
            <a:ext cx="0" cy="2516187"/>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75" name="Text Box 27"/>
          <p:cNvSpPr txBox="1">
            <a:spLocks noChangeArrowheads="1"/>
          </p:cNvSpPr>
          <p:nvPr/>
        </p:nvSpPr>
        <p:spPr bwMode="auto">
          <a:xfrm>
            <a:off x="5480681" y="3556001"/>
            <a:ext cx="986167" cy="276999"/>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200" b="1">
                <a:solidFill>
                  <a:srgbClr val="000000"/>
                </a:solidFill>
                <a:latin typeface="Arial" charset="0"/>
              </a:rPr>
              <a:t>Class RC 3</a:t>
            </a:r>
          </a:p>
        </p:txBody>
      </p:sp>
      <p:sp>
        <p:nvSpPr>
          <p:cNvPr id="309276" name="Text Box 28"/>
          <p:cNvSpPr txBox="1">
            <a:spLocks noChangeArrowheads="1"/>
          </p:cNvSpPr>
          <p:nvPr/>
        </p:nvSpPr>
        <p:spPr bwMode="auto">
          <a:xfrm rot="-5400000">
            <a:off x="5149824" y="3934589"/>
            <a:ext cx="793807"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Limits of </a:t>
            </a:r>
          </a:p>
          <a:p>
            <a:pPr algn="ctr" eaLnBrk="0" fontAlgn="base" hangingPunct="0">
              <a:spcBef>
                <a:spcPct val="0"/>
              </a:spcBef>
              <a:spcAft>
                <a:spcPct val="0"/>
              </a:spcAft>
            </a:pPr>
            <a:r>
              <a:rPr lang="en-US" sz="1000" b="1">
                <a:solidFill>
                  <a:srgbClr val="000000"/>
                </a:solidFill>
                <a:latin typeface="Arial" charset="0"/>
              </a:rPr>
              <a:t>Clearance</a:t>
            </a:r>
          </a:p>
        </p:txBody>
      </p:sp>
      <p:sp>
        <p:nvSpPr>
          <p:cNvPr id="309277" name="Text Box 29"/>
          <p:cNvSpPr txBox="1">
            <a:spLocks noChangeArrowheads="1"/>
          </p:cNvSpPr>
          <p:nvPr/>
        </p:nvSpPr>
        <p:spPr bwMode="auto">
          <a:xfrm>
            <a:off x="5805724" y="3748088"/>
            <a:ext cx="739305"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Standard</a:t>
            </a:r>
          </a:p>
          <a:p>
            <a:pPr algn="ctr" eaLnBrk="0" fontAlgn="base" hangingPunct="0">
              <a:spcBef>
                <a:spcPct val="0"/>
              </a:spcBef>
              <a:spcAft>
                <a:spcPct val="0"/>
              </a:spcAft>
            </a:pPr>
            <a:r>
              <a:rPr lang="en-US" sz="1000" b="1">
                <a:solidFill>
                  <a:srgbClr val="000000"/>
                </a:solidFill>
                <a:latin typeface="Arial" charset="0"/>
              </a:rPr>
              <a:t>Limits</a:t>
            </a:r>
          </a:p>
        </p:txBody>
      </p:sp>
      <p:sp>
        <p:nvSpPr>
          <p:cNvPr id="309278" name="Line 30"/>
          <p:cNvSpPr>
            <a:spLocks noChangeShapeType="1"/>
          </p:cNvSpPr>
          <p:nvPr/>
        </p:nvSpPr>
        <p:spPr bwMode="auto">
          <a:xfrm>
            <a:off x="5726113" y="4116388"/>
            <a:ext cx="882650"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79" name="Line 31"/>
          <p:cNvSpPr>
            <a:spLocks noChangeShapeType="1"/>
          </p:cNvSpPr>
          <p:nvPr/>
        </p:nvSpPr>
        <p:spPr bwMode="auto">
          <a:xfrm>
            <a:off x="6608763" y="3559175"/>
            <a:ext cx="0" cy="2751138"/>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80" name="Line 32"/>
          <p:cNvSpPr>
            <a:spLocks noChangeShapeType="1"/>
          </p:cNvSpPr>
          <p:nvPr/>
        </p:nvSpPr>
        <p:spPr bwMode="auto">
          <a:xfrm>
            <a:off x="6167438" y="4116389"/>
            <a:ext cx="0" cy="2193925"/>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81" name="Text Box 33"/>
          <p:cNvSpPr txBox="1">
            <a:spLocks noChangeArrowheads="1"/>
          </p:cNvSpPr>
          <p:nvPr/>
        </p:nvSpPr>
        <p:spPr bwMode="auto">
          <a:xfrm>
            <a:off x="5715782" y="4116388"/>
            <a:ext cx="461986"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Hole</a:t>
            </a:r>
          </a:p>
          <a:p>
            <a:pPr algn="ctr" eaLnBrk="0" fontAlgn="base" hangingPunct="0">
              <a:spcBef>
                <a:spcPct val="0"/>
              </a:spcBef>
              <a:spcAft>
                <a:spcPct val="0"/>
              </a:spcAft>
            </a:pPr>
            <a:r>
              <a:rPr lang="en-US" sz="1000" b="1">
                <a:solidFill>
                  <a:srgbClr val="000000"/>
                </a:solidFill>
                <a:latin typeface="Arial" charset="0"/>
              </a:rPr>
              <a:t>H7</a:t>
            </a:r>
          </a:p>
        </p:txBody>
      </p:sp>
      <p:sp>
        <p:nvSpPr>
          <p:cNvPr id="309282" name="Text Box 34"/>
          <p:cNvSpPr txBox="1">
            <a:spLocks noChangeArrowheads="1"/>
          </p:cNvSpPr>
          <p:nvPr/>
        </p:nvSpPr>
        <p:spPr bwMode="auto">
          <a:xfrm>
            <a:off x="6126735" y="4106863"/>
            <a:ext cx="505268"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Shaft</a:t>
            </a:r>
          </a:p>
          <a:p>
            <a:pPr algn="ctr" eaLnBrk="0" fontAlgn="base" hangingPunct="0">
              <a:spcBef>
                <a:spcPct val="0"/>
              </a:spcBef>
              <a:spcAft>
                <a:spcPct val="0"/>
              </a:spcAft>
            </a:pPr>
            <a:r>
              <a:rPr lang="en-US" sz="1000" b="1">
                <a:solidFill>
                  <a:srgbClr val="000000"/>
                </a:solidFill>
                <a:latin typeface="Arial" charset="0"/>
              </a:rPr>
              <a:t>f6</a:t>
            </a:r>
          </a:p>
        </p:txBody>
      </p:sp>
      <p:sp>
        <p:nvSpPr>
          <p:cNvPr id="309283" name="Line 35"/>
          <p:cNvSpPr>
            <a:spLocks noChangeShapeType="1"/>
          </p:cNvSpPr>
          <p:nvPr/>
        </p:nvSpPr>
        <p:spPr bwMode="auto">
          <a:xfrm>
            <a:off x="6956425" y="3779839"/>
            <a:ext cx="0" cy="2516187"/>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84" name="Text Box 36"/>
          <p:cNvSpPr txBox="1">
            <a:spLocks noChangeArrowheads="1"/>
          </p:cNvSpPr>
          <p:nvPr/>
        </p:nvSpPr>
        <p:spPr bwMode="auto">
          <a:xfrm>
            <a:off x="6710993" y="3546476"/>
            <a:ext cx="986167" cy="276999"/>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200" b="1">
                <a:solidFill>
                  <a:srgbClr val="000000"/>
                </a:solidFill>
                <a:latin typeface="Arial" charset="0"/>
              </a:rPr>
              <a:t>Class RC 4</a:t>
            </a:r>
          </a:p>
        </p:txBody>
      </p:sp>
      <p:sp>
        <p:nvSpPr>
          <p:cNvPr id="309285" name="Text Box 37"/>
          <p:cNvSpPr txBox="1">
            <a:spLocks noChangeArrowheads="1"/>
          </p:cNvSpPr>
          <p:nvPr/>
        </p:nvSpPr>
        <p:spPr bwMode="auto">
          <a:xfrm rot="-5400000">
            <a:off x="6380136" y="3925064"/>
            <a:ext cx="793807"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Limits of </a:t>
            </a:r>
          </a:p>
          <a:p>
            <a:pPr algn="ctr" eaLnBrk="0" fontAlgn="base" hangingPunct="0">
              <a:spcBef>
                <a:spcPct val="0"/>
              </a:spcBef>
              <a:spcAft>
                <a:spcPct val="0"/>
              </a:spcAft>
            </a:pPr>
            <a:r>
              <a:rPr lang="en-US" sz="1000" b="1">
                <a:solidFill>
                  <a:srgbClr val="000000"/>
                </a:solidFill>
                <a:latin typeface="Arial" charset="0"/>
              </a:rPr>
              <a:t>Clearance</a:t>
            </a:r>
          </a:p>
        </p:txBody>
      </p:sp>
      <p:sp>
        <p:nvSpPr>
          <p:cNvPr id="309286" name="Text Box 38"/>
          <p:cNvSpPr txBox="1">
            <a:spLocks noChangeArrowheads="1"/>
          </p:cNvSpPr>
          <p:nvPr/>
        </p:nvSpPr>
        <p:spPr bwMode="auto">
          <a:xfrm>
            <a:off x="7036036" y="3738563"/>
            <a:ext cx="739305"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Standard</a:t>
            </a:r>
          </a:p>
          <a:p>
            <a:pPr algn="ctr" eaLnBrk="0" fontAlgn="base" hangingPunct="0">
              <a:spcBef>
                <a:spcPct val="0"/>
              </a:spcBef>
              <a:spcAft>
                <a:spcPct val="0"/>
              </a:spcAft>
            </a:pPr>
            <a:r>
              <a:rPr lang="en-US" sz="1000" b="1">
                <a:solidFill>
                  <a:srgbClr val="000000"/>
                </a:solidFill>
                <a:latin typeface="Arial" charset="0"/>
              </a:rPr>
              <a:t>Limits</a:t>
            </a:r>
          </a:p>
        </p:txBody>
      </p:sp>
      <p:sp>
        <p:nvSpPr>
          <p:cNvPr id="309287" name="Line 39"/>
          <p:cNvSpPr>
            <a:spLocks noChangeShapeType="1"/>
          </p:cNvSpPr>
          <p:nvPr/>
        </p:nvSpPr>
        <p:spPr bwMode="auto">
          <a:xfrm>
            <a:off x="6956425" y="4106863"/>
            <a:ext cx="882650"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88" name="Line 40"/>
          <p:cNvSpPr>
            <a:spLocks noChangeShapeType="1"/>
          </p:cNvSpPr>
          <p:nvPr/>
        </p:nvSpPr>
        <p:spPr bwMode="auto">
          <a:xfrm>
            <a:off x="7839075" y="3551239"/>
            <a:ext cx="0" cy="2751137"/>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89" name="Line 41"/>
          <p:cNvSpPr>
            <a:spLocks noChangeShapeType="1"/>
          </p:cNvSpPr>
          <p:nvPr/>
        </p:nvSpPr>
        <p:spPr bwMode="auto">
          <a:xfrm>
            <a:off x="7397750" y="4106863"/>
            <a:ext cx="0" cy="2195512"/>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90" name="Text Box 42"/>
          <p:cNvSpPr txBox="1">
            <a:spLocks noChangeArrowheads="1"/>
          </p:cNvSpPr>
          <p:nvPr/>
        </p:nvSpPr>
        <p:spPr bwMode="auto">
          <a:xfrm>
            <a:off x="6946095" y="4106863"/>
            <a:ext cx="461986"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Hole</a:t>
            </a:r>
          </a:p>
          <a:p>
            <a:pPr algn="ctr" eaLnBrk="0" fontAlgn="base" hangingPunct="0">
              <a:spcBef>
                <a:spcPct val="0"/>
              </a:spcBef>
              <a:spcAft>
                <a:spcPct val="0"/>
              </a:spcAft>
            </a:pPr>
            <a:r>
              <a:rPr lang="en-US" sz="1000" b="1">
                <a:solidFill>
                  <a:srgbClr val="000000"/>
                </a:solidFill>
                <a:latin typeface="Arial" charset="0"/>
              </a:rPr>
              <a:t>H8</a:t>
            </a:r>
          </a:p>
        </p:txBody>
      </p:sp>
      <p:sp>
        <p:nvSpPr>
          <p:cNvPr id="309291" name="Text Box 43"/>
          <p:cNvSpPr txBox="1">
            <a:spLocks noChangeArrowheads="1"/>
          </p:cNvSpPr>
          <p:nvPr/>
        </p:nvSpPr>
        <p:spPr bwMode="auto">
          <a:xfrm>
            <a:off x="7357048" y="4098925"/>
            <a:ext cx="505268"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Shaft</a:t>
            </a:r>
          </a:p>
          <a:p>
            <a:pPr algn="ctr" eaLnBrk="0" fontAlgn="base" hangingPunct="0">
              <a:spcBef>
                <a:spcPct val="0"/>
              </a:spcBef>
              <a:spcAft>
                <a:spcPct val="0"/>
              </a:spcAft>
            </a:pPr>
            <a:r>
              <a:rPr lang="en-US" sz="1000" b="1">
                <a:solidFill>
                  <a:srgbClr val="000000"/>
                </a:solidFill>
                <a:latin typeface="Arial" charset="0"/>
              </a:rPr>
              <a:t>f7</a:t>
            </a:r>
          </a:p>
        </p:txBody>
      </p:sp>
      <p:sp>
        <p:nvSpPr>
          <p:cNvPr id="309292" name="Line 44"/>
          <p:cNvSpPr>
            <a:spLocks noChangeShapeType="1"/>
          </p:cNvSpPr>
          <p:nvPr/>
        </p:nvSpPr>
        <p:spPr bwMode="auto">
          <a:xfrm>
            <a:off x="8191500" y="3773489"/>
            <a:ext cx="0" cy="2516187"/>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93" name="Text Box 45"/>
          <p:cNvSpPr txBox="1">
            <a:spLocks noChangeArrowheads="1"/>
          </p:cNvSpPr>
          <p:nvPr/>
        </p:nvSpPr>
        <p:spPr bwMode="auto">
          <a:xfrm>
            <a:off x="7946068" y="3540126"/>
            <a:ext cx="986167" cy="276999"/>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200" b="1">
                <a:solidFill>
                  <a:srgbClr val="000000"/>
                </a:solidFill>
                <a:latin typeface="Arial" charset="0"/>
              </a:rPr>
              <a:t>Class RC 5</a:t>
            </a:r>
          </a:p>
        </p:txBody>
      </p:sp>
      <p:sp>
        <p:nvSpPr>
          <p:cNvPr id="309294" name="Text Box 46"/>
          <p:cNvSpPr txBox="1">
            <a:spLocks noChangeArrowheads="1"/>
          </p:cNvSpPr>
          <p:nvPr/>
        </p:nvSpPr>
        <p:spPr bwMode="auto">
          <a:xfrm rot="-5400000">
            <a:off x="7615211" y="3918714"/>
            <a:ext cx="793807"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Limits of </a:t>
            </a:r>
          </a:p>
          <a:p>
            <a:pPr algn="ctr" eaLnBrk="0" fontAlgn="base" hangingPunct="0">
              <a:spcBef>
                <a:spcPct val="0"/>
              </a:spcBef>
              <a:spcAft>
                <a:spcPct val="0"/>
              </a:spcAft>
            </a:pPr>
            <a:r>
              <a:rPr lang="en-US" sz="1000" b="1">
                <a:solidFill>
                  <a:srgbClr val="000000"/>
                </a:solidFill>
                <a:latin typeface="Arial" charset="0"/>
              </a:rPr>
              <a:t>Clearance</a:t>
            </a:r>
          </a:p>
        </p:txBody>
      </p:sp>
      <p:sp>
        <p:nvSpPr>
          <p:cNvPr id="309295" name="Text Box 47"/>
          <p:cNvSpPr txBox="1">
            <a:spLocks noChangeArrowheads="1"/>
          </p:cNvSpPr>
          <p:nvPr/>
        </p:nvSpPr>
        <p:spPr bwMode="auto">
          <a:xfrm>
            <a:off x="8271111" y="3732213"/>
            <a:ext cx="739305"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Standard</a:t>
            </a:r>
          </a:p>
          <a:p>
            <a:pPr algn="ctr" eaLnBrk="0" fontAlgn="base" hangingPunct="0">
              <a:spcBef>
                <a:spcPct val="0"/>
              </a:spcBef>
              <a:spcAft>
                <a:spcPct val="0"/>
              </a:spcAft>
            </a:pPr>
            <a:r>
              <a:rPr lang="en-US" sz="1000" b="1">
                <a:solidFill>
                  <a:srgbClr val="000000"/>
                </a:solidFill>
                <a:latin typeface="Arial" charset="0"/>
              </a:rPr>
              <a:t>Limits</a:t>
            </a:r>
          </a:p>
        </p:txBody>
      </p:sp>
      <p:sp>
        <p:nvSpPr>
          <p:cNvPr id="309296" name="Line 48"/>
          <p:cNvSpPr>
            <a:spLocks noChangeShapeType="1"/>
          </p:cNvSpPr>
          <p:nvPr/>
        </p:nvSpPr>
        <p:spPr bwMode="auto">
          <a:xfrm>
            <a:off x="8191500" y="4100513"/>
            <a:ext cx="882650"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97" name="Line 49"/>
          <p:cNvSpPr>
            <a:spLocks noChangeShapeType="1"/>
          </p:cNvSpPr>
          <p:nvPr/>
        </p:nvSpPr>
        <p:spPr bwMode="auto">
          <a:xfrm>
            <a:off x="9074150" y="3544888"/>
            <a:ext cx="0" cy="274955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98" name="Line 50"/>
          <p:cNvSpPr>
            <a:spLocks noChangeShapeType="1"/>
          </p:cNvSpPr>
          <p:nvPr/>
        </p:nvSpPr>
        <p:spPr bwMode="auto">
          <a:xfrm>
            <a:off x="8632825" y="4100514"/>
            <a:ext cx="0" cy="2193925"/>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299" name="Text Box 51"/>
          <p:cNvSpPr txBox="1">
            <a:spLocks noChangeArrowheads="1"/>
          </p:cNvSpPr>
          <p:nvPr/>
        </p:nvSpPr>
        <p:spPr bwMode="auto">
          <a:xfrm>
            <a:off x="8181170" y="4100513"/>
            <a:ext cx="461986"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Hole</a:t>
            </a:r>
          </a:p>
          <a:p>
            <a:pPr algn="ctr" eaLnBrk="0" fontAlgn="base" hangingPunct="0">
              <a:spcBef>
                <a:spcPct val="0"/>
              </a:spcBef>
              <a:spcAft>
                <a:spcPct val="0"/>
              </a:spcAft>
            </a:pPr>
            <a:r>
              <a:rPr lang="en-US" sz="1000" b="1">
                <a:solidFill>
                  <a:srgbClr val="000000"/>
                </a:solidFill>
                <a:latin typeface="Arial" charset="0"/>
              </a:rPr>
              <a:t>H8</a:t>
            </a:r>
          </a:p>
        </p:txBody>
      </p:sp>
      <p:sp>
        <p:nvSpPr>
          <p:cNvPr id="309300" name="Text Box 52"/>
          <p:cNvSpPr txBox="1">
            <a:spLocks noChangeArrowheads="1"/>
          </p:cNvSpPr>
          <p:nvPr/>
        </p:nvSpPr>
        <p:spPr bwMode="auto">
          <a:xfrm>
            <a:off x="8592123" y="4092575"/>
            <a:ext cx="505268"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Shaft</a:t>
            </a:r>
          </a:p>
          <a:p>
            <a:pPr algn="ctr" eaLnBrk="0" fontAlgn="base" hangingPunct="0">
              <a:spcBef>
                <a:spcPct val="0"/>
              </a:spcBef>
              <a:spcAft>
                <a:spcPct val="0"/>
              </a:spcAft>
            </a:pPr>
            <a:r>
              <a:rPr lang="en-US" sz="1000" b="1">
                <a:solidFill>
                  <a:srgbClr val="000000"/>
                </a:solidFill>
                <a:latin typeface="Arial" charset="0"/>
              </a:rPr>
              <a:t>e7</a:t>
            </a:r>
          </a:p>
        </p:txBody>
      </p:sp>
      <p:sp>
        <p:nvSpPr>
          <p:cNvPr id="309301" name="Line 53"/>
          <p:cNvSpPr>
            <a:spLocks noChangeShapeType="1"/>
          </p:cNvSpPr>
          <p:nvPr/>
        </p:nvSpPr>
        <p:spPr bwMode="auto">
          <a:xfrm>
            <a:off x="9426575" y="3784600"/>
            <a:ext cx="0" cy="2516188"/>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02" name="Text Box 54"/>
          <p:cNvSpPr txBox="1">
            <a:spLocks noChangeArrowheads="1"/>
          </p:cNvSpPr>
          <p:nvPr/>
        </p:nvSpPr>
        <p:spPr bwMode="auto">
          <a:xfrm>
            <a:off x="9181143" y="3551239"/>
            <a:ext cx="986167" cy="276999"/>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200" b="1">
                <a:solidFill>
                  <a:srgbClr val="000000"/>
                </a:solidFill>
                <a:latin typeface="Arial" charset="0"/>
              </a:rPr>
              <a:t>Class RC 6</a:t>
            </a:r>
          </a:p>
        </p:txBody>
      </p:sp>
      <p:sp>
        <p:nvSpPr>
          <p:cNvPr id="309303" name="Text Box 55"/>
          <p:cNvSpPr txBox="1">
            <a:spLocks noChangeArrowheads="1"/>
          </p:cNvSpPr>
          <p:nvPr/>
        </p:nvSpPr>
        <p:spPr bwMode="auto">
          <a:xfrm rot="-5400000">
            <a:off x="8850285" y="3929827"/>
            <a:ext cx="793807"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Limits of </a:t>
            </a:r>
          </a:p>
          <a:p>
            <a:pPr algn="ctr" eaLnBrk="0" fontAlgn="base" hangingPunct="0">
              <a:spcBef>
                <a:spcPct val="0"/>
              </a:spcBef>
              <a:spcAft>
                <a:spcPct val="0"/>
              </a:spcAft>
            </a:pPr>
            <a:r>
              <a:rPr lang="en-US" sz="1000" b="1">
                <a:solidFill>
                  <a:srgbClr val="000000"/>
                </a:solidFill>
                <a:latin typeface="Arial" charset="0"/>
              </a:rPr>
              <a:t>Clearance</a:t>
            </a:r>
          </a:p>
        </p:txBody>
      </p:sp>
      <p:sp>
        <p:nvSpPr>
          <p:cNvPr id="309304" name="Text Box 56"/>
          <p:cNvSpPr txBox="1">
            <a:spLocks noChangeArrowheads="1"/>
          </p:cNvSpPr>
          <p:nvPr/>
        </p:nvSpPr>
        <p:spPr bwMode="auto">
          <a:xfrm>
            <a:off x="9506186" y="3743325"/>
            <a:ext cx="739305"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Standard</a:t>
            </a:r>
          </a:p>
          <a:p>
            <a:pPr algn="ctr" eaLnBrk="0" fontAlgn="base" hangingPunct="0">
              <a:spcBef>
                <a:spcPct val="0"/>
              </a:spcBef>
              <a:spcAft>
                <a:spcPct val="0"/>
              </a:spcAft>
            </a:pPr>
            <a:r>
              <a:rPr lang="en-US" sz="1000" b="1">
                <a:solidFill>
                  <a:srgbClr val="000000"/>
                </a:solidFill>
                <a:latin typeface="Arial" charset="0"/>
              </a:rPr>
              <a:t>Limits</a:t>
            </a:r>
          </a:p>
        </p:txBody>
      </p:sp>
      <p:sp>
        <p:nvSpPr>
          <p:cNvPr id="309305" name="Line 57"/>
          <p:cNvSpPr>
            <a:spLocks noChangeShapeType="1"/>
          </p:cNvSpPr>
          <p:nvPr/>
        </p:nvSpPr>
        <p:spPr bwMode="auto">
          <a:xfrm>
            <a:off x="9426575" y="4111625"/>
            <a:ext cx="882650"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06" name="Line 58"/>
          <p:cNvSpPr>
            <a:spLocks noChangeShapeType="1"/>
          </p:cNvSpPr>
          <p:nvPr/>
        </p:nvSpPr>
        <p:spPr bwMode="auto">
          <a:xfrm>
            <a:off x="9867900" y="4111626"/>
            <a:ext cx="0" cy="2193925"/>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07" name="Text Box 59"/>
          <p:cNvSpPr txBox="1">
            <a:spLocks noChangeArrowheads="1"/>
          </p:cNvSpPr>
          <p:nvPr/>
        </p:nvSpPr>
        <p:spPr bwMode="auto">
          <a:xfrm>
            <a:off x="9416245" y="4111625"/>
            <a:ext cx="461986"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Hole</a:t>
            </a:r>
          </a:p>
          <a:p>
            <a:pPr algn="ctr" eaLnBrk="0" fontAlgn="base" hangingPunct="0">
              <a:spcBef>
                <a:spcPct val="0"/>
              </a:spcBef>
              <a:spcAft>
                <a:spcPct val="0"/>
              </a:spcAft>
            </a:pPr>
            <a:r>
              <a:rPr lang="en-US" sz="1000" b="1">
                <a:solidFill>
                  <a:srgbClr val="000000"/>
                </a:solidFill>
                <a:latin typeface="Arial" charset="0"/>
              </a:rPr>
              <a:t>H9</a:t>
            </a:r>
          </a:p>
        </p:txBody>
      </p:sp>
      <p:sp>
        <p:nvSpPr>
          <p:cNvPr id="309308" name="Text Box 60"/>
          <p:cNvSpPr txBox="1">
            <a:spLocks noChangeArrowheads="1"/>
          </p:cNvSpPr>
          <p:nvPr/>
        </p:nvSpPr>
        <p:spPr bwMode="auto">
          <a:xfrm>
            <a:off x="9827198" y="4103688"/>
            <a:ext cx="505268" cy="400110"/>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Shaft</a:t>
            </a:r>
          </a:p>
          <a:p>
            <a:pPr algn="ctr" eaLnBrk="0" fontAlgn="base" hangingPunct="0">
              <a:spcBef>
                <a:spcPct val="0"/>
              </a:spcBef>
              <a:spcAft>
                <a:spcPct val="0"/>
              </a:spcAft>
            </a:pPr>
            <a:r>
              <a:rPr lang="en-US" sz="1000" b="1">
                <a:solidFill>
                  <a:srgbClr val="000000"/>
                </a:solidFill>
                <a:latin typeface="Arial" charset="0"/>
              </a:rPr>
              <a:t>e8</a:t>
            </a:r>
          </a:p>
        </p:txBody>
      </p:sp>
      <p:sp>
        <p:nvSpPr>
          <p:cNvPr id="309309" name="AutoShape 61"/>
          <p:cNvSpPr>
            <a:spLocks/>
          </p:cNvSpPr>
          <p:nvPr/>
        </p:nvSpPr>
        <p:spPr bwMode="auto">
          <a:xfrm>
            <a:off x="2440115" y="2821814"/>
            <a:ext cx="108743" cy="320675"/>
          </a:xfrm>
          <a:prstGeom prst="rightBrace">
            <a:avLst>
              <a:gd name="adj1" fmla="val 35816"/>
              <a:gd name="adj2" fmla="val 50000"/>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10" name="Text Box 62"/>
          <p:cNvSpPr txBox="1">
            <a:spLocks noChangeArrowheads="1"/>
          </p:cNvSpPr>
          <p:nvPr/>
        </p:nvSpPr>
        <p:spPr bwMode="auto">
          <a:xfrm>
            <a:off x="2520728" y="2831307"/>
            <a:ext cx="7285969" cy="276999"/>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r>
              <a:rPr lang="en-US" sz="1200" b="1" dirty="0">
                <a:solidFill>
                  <a:srgbClr val="000000"/>
                </a:solidFill>
                <a:latin typeface="Arial" charset="0"/>
              </a:rPr>
              <a:t>Medium running fits are intended for higher running speeds, or heavy journal pressures, or both.</a:t>
            </a:r>
            <a:endParaRPr lang="en-US" sz="1000" b="1" dirty="0">
              <a:solidFill>
                <a:srgbClr val="000000"/>
              </a:solidFill>
              <a:latin typeface="Arial" charset="0"/>
            </a:endParaRPr>
          </a:p>
        </p:txBody>
      </p:sp>
      <p:sp>
        <p:nvSpPr>
          <p:cNvPr id="309312" name="Text Box 64"/>
          <p:cNvSpPr txBox="1">
            <a:spLocks noChangeArrowheads="1"/>
          </p:cNvSpPr>
          <p:nvPr/>
        </p:nvSpPr>
        <p:spPr bwMode="auto">
          <a:xfrm>
            <a:off x="1964949" y="3692525"/>
            <a:ext cx="865943" cy="707886"/>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pPr>
            <a:r>
              <a:rPr lang="en-US" sz="1000" b="1">
                <a:solidFill>
                  <a:srgbClr val="000000"/>
                </a:solidFill>
                <a:latin typeface="Arial" charset="0"/>
              </a:rPr>
              <a:t>Nominal</a:t>
            </a:r>
          </a:p>
          <a:p>
            <a:pPr algn="ctr" eaLnBrk="0" fontAlgn="base" hangingPunct="0">
              <a:spcBef>
                <a:spcPct val="0"/>
              </a:spcBef>
              <a:spcAft>
                <a:spcPct val="0"/>
              </a:spcAft>
            </a:pPr>
            <a:r>
              <a:rPr lang="en-US" sz="1000" b="1">
                <a:solidFill>
                  <a:srgbClr val="000000"/>
                </a:solidFill>
                <a:latin typeface="Arial" charset="0"/>
              </a:rPr>
              <a:t>Size Range</a:t>
            </a:r>
          </a:p>
          <a:p>
            <a:pPr algn="ctr" eaLnBrk="0" fontAlgn="base" hangingPunct="0">
              <a:spcBef>
                <a:spcPct val="0"/>
              </a:spcBef>
              <a:spcAft>
                <a:spcPct val="0"/>
              </a:spcAft>
            </a:pPr>
            <a:r>
              <a:rPr lang="en-US" sz="1000" b="1">
                <a:solidFill>
                  <a:srgbClr val="000000"/>
                </a:solidFill>
                <a:latin typeface="Arial" charset="0"/>
              </a:rPr>
              <a:t>in</a:t>
            </a:r>
          </a:p>
          <a:p>
            <a:pPr algn="ctr" eaLnBrk="0" fontAlgn="base" hangingPunct="0">
              <a:spcBef>
                <a:spcPct val="0"/>
              </a:spcBef>
              <a:spcAft>
                <a:spcPct val="0"/>
              </a:spcAft>
            </a:pPr>
            <a:r>
              <a:rPr lang="en-US" sz="1000" b="1">
                <a:solidFill>
                  <a:srgbClr val="000000"/>
                </a:solidFill>
                <a:latin typeface="Arial" charset="0"/>
              </a:rPr>
              <a:t>Inches</a:t>
            </a:r>
          </a:p>
        </p:txBody>
      </p:sp>
      <p:sp>
        <p:nvSpPr>
          <p:cNvPr id="309313" name="Text Box 65"/>
          <p:cNvSpPr txBox="1">
            <a:spLocks noChangeArrowheads="1"/>
          </p:cNvSpPr>
          <p:nvPr/>
        </p:nvSpPr>
        <p:spPr bwMode="auto">
          <a:xfrm>
            <a:off x="2043114" y="4454526"/>
            <a:ext cx="8277225" cy="222567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r>
              <a:rPr lang="en-US" sz="1000" b="1" dirty="0">
                <a:solidFill>
                  <a:srgbClr val="000000"/>
                </a:solidFill>
                <a:latin typeface="Arial" charset="0"/>
              </a:rPr>
              <a:t>0      - 0.12        0.1    + 0.2     - 0.1      0.1   + 0.25    - 0.1     0.3    + 0.4     - 0.3      0.3    + 0.6     - 0.3      0.6     + 0.6    - 0.6      0.6     + 1.0    - 0.6</a:t>
            </a:r>
          </a:p>
          <a:p>
            <a:pPr eaLnBrk="0" fontAlgn="base" hangingPunct="0">
              <a:spcBef>
                <a:spcPct val="0"/>
              </a:spcBef>
              <a:spcAft>
                <a:spcPct val="0"/>
              </a:spcAft>
            </a:pPr>
            <a:r>
              <a:rPr lang="en-US" sz="1000" b="1" dirty="0">
                <a:solidFill>
                  <a:srgbClr val="000000"/>
                </a:solidFill>
                <a:latin typeface="Arial" charset="0"/>
              </a:rPr>
              <a:t>                        0.45      - 0      - 0.25   0.55      - 0      - 0.3     0.95      - 0     - 0.55    1.3       - 0      - 0.7      1.6        - 0     - 1.0      2.2        - 0     - 1.2</a:t>
            </a:r>
          </a:p>
          <a:p>
            <a:pPr eaLnBrk="0" fontAlgn="base" hangingPunct="0">
              <a:spcBef>
                <a:spcPct val="0"/>
              </a:spcBef>
              <a:spcAft>
                <a:spcPct val="0"/>
              </a:spcAft>
            </a:pPr>
            <a:r>
              <a:rPr lang="en-US" sz="1000" b="1" dirty="0">
                <a:solidFill>
                  <a:srgbClr val="000000"/>
                </a:solidFill>
                <a:latin typeface="Arial" charset="0"/>
              </a:rPr>
              <a:t>0.12 - 0.24       0.15   + 0.2     - 0.15   0.15   + 0.3    - 0.15    0.4     + 0.5    - 0.4      0.4    + 0.7     - 0.4      0.8     + 0.7    - 0.8      0.8     + 1.2    - 0.8</a:t>
            </a:r>
          </a:p>
          <a:p>
            <a:pPr eaLnBrk="0" fontAlgn="base" hangingPunct="0">
              <a:spcBef>
                <a:spcPct val="0"/>
              </a:spcBef>
              <a:spcAft>
                <a:spcPct val="0"/>
              </a:spcAft>
            </a:pPr>
            <a:r>
              <a:rPr lang="en-US" sz="1000" b="1" dirty="0">
                <a:solidFill>
                  <a:srgbClr val="000000"/>
                </a:solidFill>
                <a:latin typeface="Arial" charset="0"/>
              </a:rPr>
              <a:t>                         0.5       - 0      - 0.3     0.65      - 0     - 0.35    1.12      - 0     - 0.7      1.6       - 0      - 0.9      2.0        - 0     - 1.3      2.7        - 0     - 1.5</a:t>
            </a:r>
          </a:p>
          <a:p>
            <a:pPr eaLnBrk="0" fontAlgn="base" hangingPunct="0">
              <a:spcBef>
                <a:spcPct val="0"/>
              </a:spcBef>
              <a:spcAft>
                <a:spcPct val="0"/>
              </a:spcAft>
            </a:pPr>
            <a:r>
              <a:rPr lang="en-US" sz="1000" b="1" dirty="0">
                <a:solidFill>
                  <a:srgbClr val="000000"/>
                </a:solidFill>
                <a:latin typeface="Arial" charset="0"/>
              </a:rPr>
              <a:t>0.24 - 0.40        0.2   + 0.25    - 0.2      0.2    + 0.4     - 0.2     0.5     + 0.6    - 0.5      0.5    + 0.9     - 0.5      1.0     + 0.9    - 1.0      1.0     + 1.4     - 1.0</a:t>
            </a:r>
          </a:p>
          <a:p>
            <a:pPr eaLnBrk="0" fontAlgn="base" hangingPunct="0">
              <a:spcBef>
                <a:spcPct val="0"/>
              </a:spcBef>
              <a:spcAft>
                <a:spcPct val="0"/>
              </a:spcAft>
            </a:pPr>
            <a:r>
              <a:rPr lang="en-US" sz="1000" b="1" dirty="0">
                <a:solidFill>
                  <a:srgbClr val="000000"/>
                </a:solidFill>
                <a:latin typeface="Arial" charset="0"/>
              </a:rPr>
              <a:t>                         0.6       - 0      - 0.35   0.85      - 0     - 0.45    1.5        - 0     - 0.9      2.0       - 0      - 1.1      2.5        - 0     - 1.6      3.3        - 0      - 1.9</a:t>
            </a:r>
          </a:p>
          <a:p>
            <a:pPr eaLnBrk="0" fontAlgn="base" hangingPunct="0">
              <a:spcBef>
                <a:spcPct val="0"/>
              </a:spcBef>
              <a:spcAft>
                <a:spcPct val="0"/>
              </a:spcAft>
            </a:pPr>
            <a:r>
              <a:rPr lang="en-US" sz="1000" b="1" dirty="0">
                <a:solidFill>
                  <a:srgbClr val="000000"/>
                </a:solidFill>
                <a:latin typeface="Arial" charset="0"/>
              </a:rPr>
              <a:t>0.40 - 0.71       0.25   + 0.3     - 0.25   0.25    + 0.4   - 0.25    0.6     + 0.7    - 0.6      0.6     + 1.0    - 0.6      1.2     + 1.0    - 1.2      1.2     + 1.6     - 1.2</a:t>
            </a:r>
          </a:p>
          <a:p>
            <a:pPr eaLnBrk="0" fontAlgn="base" hangingPunct="0">
              <a:spcBef>
                <a:spcPct val="0"/>
              </a:spcBef>
              <a:spcAft>
                <a:spcPct val="0"/>
              </a:spcAft>
            </a:pPr>
            <a:r>
              <a:rPr lang="en-US" sz="1000" b="1" dirty="0">
                <a:solidFill>
                  <a:srgbClr val="000000"/>
                </a:solidFill>
                <a:latin typeface="Arial" charset="0"/>
              </a:rPr>
              <a:t>                        0.75      - 0      - 0.45   0.95      - 0     - 0.55    1.7        - 0     - 1.0      2.3       - 0      - 1.3      2.9        - 0     - 1.9      3.8        - 0      - 2.2</a:t>
            </a:r>
          </a:p>
          <a:p>
            <a:pPr eaLnBrk="0" fontAlgn="base" hangingPunct="0">
              <a:spcBef>
                <a:spcPct val="0"/>
              </a:spcBef>
              <a:spcAft>
                <a:spcPct val="0"/>
              </a:spcAft>
            </a:pPr>
            <a:r>
              <a:rPr lang="en-US" sz="1000" b="1" dirty="0">
                <a:solidFill>
                  <a:srgbClr val="000000"/>
                </a:solidFill>
                <a:latin typeface="Arial" charset="0"/>
              </a:rPr>
              <a:t>0.71 - 1.19        0.3    + 0.4     - 0.3      0.3     + 0.5    - 0.3     0.8     + 0.8    - 0.8      0.8     + 1.2    - 0.8      1.6     + 1.2    - 1.6      1.6     + 2.0     - 1.6</a:t>
            </a:r>
          </a:p>
          <a:p>
            <a:pPr eaLnBrk="0" fontAlgn="base" hangingPunct="0">
              <a:spcBef>
                <a:spcPct val="0"/>
              </a:spcBef>
              <a:spcAft>
                <a:spcPct val="0"/>
              </a:spcAft>
            </a:pPr>
            <a:r>
              <a:rPr lang="en-US" sz="1000" b="1" dirty="0">
                <a:solidFill>
                  <a:srgbClr val="000000"/>
                </a:solidFill>
                <a:latin typeface="Arial" charset="0"/>
              </a:rPr>
              <a:t>                        0.95      - 0      - 0.55    1.2       - 0      - 0.7     2.1        - 0     - 1.3      2.8       - 0      - 1.6      3.6        - 0     - 2.4      4.8        - 0      - 2.8</a:t>
            </a:r>
          </a:p>
          <a:p>
            <a:pPr eaLnBrk="0" fontAlgn="base" hangingPunct="0">
              <a:spcBef>
                <a:spcPct val="0"/>
              </a:spcBef>
              <a:spcAft>
                <a:spcPct val="0"/>
              </a:spcAft>
            </a:pPr>
            <a:r>
              <a:rPr lang="en-US" sz="1000" b="1" dirty="0">
                <a:solidFill>
                  <a:srgbClr val="000000"/>
                </a:solidFill>
                <a:latin typeface="Arial" charset="0"/>
              </a:rPr>
              <a:t>1.19 - 1.97</a:t>
            </a:r>
          </a:p>
          <a:p>
            <a:pPr eaLnBrk="0" fontAlgn="base" hangingPunct="0">
              <a:spcBef>
                <a:spcPct val="0"/>
              </a:spcBef>
              <a:spcAft>
                <a:spcPct val="0"/>
              </a:spcAft>
            </a:pPr>
            <a:endParaRPr lang="en-US" sz="1000" b="1" dirty="0">
              <a:solidFill>
                <a:srgbClr val="000000"/>
              </a:solidFill>
              <a:latin typeface="Arial" charset="0"/>
            </a:endParaRPr>
          </a:p>
          <a:p>
            <a:pPr eaLnBrk="0" fontAlgn="base" hangingPunct="0">
              <a:spcBef>
                <a:spcPct val="0"/>
              </a:spcBef>
              <a:spcAft>
                <a:spcPct val="0"/>
              </a:spcAft>
            </a:pPr>
            <a:r>
              <a:rPr lang="en-US" sz="1000" b="1" dirty="0">
                <a:solidFill>
                  <a:srgbClr val="000000"/>
                </a:solidFill>
                <a:latin typeface="Arial" charset="0"/>
              </a:rPr>
              <a:t>1.97 - 3.15</a:t>
            </a:r>
          </a:p>
          <a:p>
            <a:pPr eaLnBrk="0" fontAlgn="base" hangingPunct="0">
              <a:spcBef>
                <a:spcPct val="0"/>
              </a:spcBef>
              <a:spcAft>
                <a:spcPct val="0"/>
              </a:spcAft>
            </a:pPr>
            <a:endParaRPr lang="en-US" sz="1000" b="1" dirty="0">
              <a:solidFill>
                <a:srgbClr val="000000"/>
              </a:solidFill>
              <a:latin typeface="Arial" charset="0"/>
            </a:endParaRPr>
          </a:p>
        </p:txBody>
      </p:sp>
      <p:sp>
        <p:nvSpPr>
          <p:cNvPr id="309314" name="Line 66"/>
          <p:cNvSpPr>
            <a:spLocks noChangeShapeType="1"/>
          </p:cNvSpPr>
          <p:nvPr/>
        </p:nvSpPr>
        <p:spPr bwMode="auto">
          <a:xfrm>
            <a:off x="1885950" y="4795838"/>
            <a:ext cx="8421688"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useBgFill="1">
        <p:nvSpPr>
          <p:cNvPr id="309315" name="Rectangle 67"/>
          <p:cNvSpPr>
            <a:spLocks noChangeArrowheads="1"/>
          </p:cNvSpPr>
          <p:nvPr/>
        </p:nvSpPr>
        <p:spPr bwMode="auto">
          <a:xfrm>
            <a:off x="1752601" y="6170614"/>
            <a:ext cx="8634413" cy="149225"/>
          </a:xfrm>
          <a:prstGeom prst="rect">
            <a:avLst/>
          </a:prstGeom>
          <a:ln w="9525">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16" name="Line 68"/>
          <p:cNvSpPr>
            <a:spLocks noChangeShapeType="1"/>
          </p:cNvSpPr>
          <p:nvPr/>
        </p:nvSpPr>
        <p:spPr bwMode="auto">
          <a:xfrm>
            <a:off x="1885950" y="5105400"/>
            <a:ext cx="8421688"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17" name="Line 69"/>
          <p:cNvSpPr>
            <a:spLocks noChangeShapeType="1"/>
          </p:cNvSpPr>
          <p:nvPr/>
        </p:nvSpPr>
        <p:spPr bwMode="auto">
          <a:xfrm>
            <a:off x="1885950" y="5407025"/>
            <a:ext cx="8421688"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18" name="Line 70"/>
          <p:cNvSpPr>
            <a:spLocks noChangeShapeType="1"/>
          </p:cNvSpPr>
          <p:nvPr/>
        </p:nvSpPr>
        <p:spPr bwMode="auto">
          <a:xfrm>
            <a:off x="1879600" y="5718175"/>
            <a:ext cx="8428038"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19" name="Line 71"/>
          <p:cNvSpPr>
            <a:spLocks noChangeShapeType="1"/>
          </p:cNvSpPr>
          <p:nvPr/>
        </p:nvSpPr>
        <p:spPr bwMode="auto">
          <a:xfrm>
            <a:off x="1879600" y="6027738"/>
            <a:ext cx="8428038"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20" name="Line 72"/>
          <p:cNvSpPr>
            <a:spLocks noChangeShapeType="1"/>
          </p:cNvSpPr>
          <p:nvPr/>
        </p:nvSpPr>
        <p:spPr bwMode="auto">
          <a:xfrm>
            <a:off x="1878013" y="6078538"/>
            <a:ext cx="0" cy="703262"/>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21" name="Line 73"/>
          <p:cNvSpPr>
            <a:spLocks noChangeShapeType="1"/>
          </p:cNvSpPr>
          <p:nvPr/>
        </p:nvSpPr>
        <p:spPr bwMode="auto">
          <a:xfrm>
            <a:off x="2905125" y="6159501"/>
            <a:ext cx="0" cy="320675"/>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22" name="Line 74"/>
          <p:cNvSpPr>
            <a:spLocks noChangeShapeType="1"/>
          </p:cNvSpPr>
          <p:nvPr/>
        </p:nvSpPr>
        <p:spPr bwMode="auto">
          <a:xfrm>
            <a:off x="1882776" y="6319838"/>
            <a:ext cx="1185863" cy="0"/>
          </a:xfrm>
          <a:prstGeom prst="line">
            <a:avLst/>
          </a:prstGeom>
          <a:noFill/>
          <a:ln w="3175">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useBgFill="1">
        <p:nvSpPr>
          <p:cNvPr id="309323" name="Rectangle 75"/>
          <p:cNvSpPr>
            <a:spLocks noChangeArrowheads="1"/>
          </p:cNvSpPr>
          <p:nvPr/>
        </p:nvSpPr>
        <p:spPr bwMode="auto">
          <a:xfrm>
            <a:off x="10287000" y="3311525"/>
            <a:ext cx="152400" cy="2978150"/>
          </a:xfrm>
          <a:prstGeom prst="rect">
            <a:avLst/>
          </a:prstGeom>
          <a:ln w="9525">
            <a:noFill/>
            <a:miter lim="800000"/>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309324" name="Text Box 76"/>
          <p:cNvSpPr txBox="1">
            <a:spLocks noChangeArrowheads="1"/>
          </p:cNvSpPr>
          <p:nvPr/>
        </p:nvSpPr>
        <p:spPr bwMode="auto">
          <a:xfrm>
            <a:off x="3810000" y="457201"/>
            <a:ext cx="5486400" cy="396875"/>
          </a:xfrm>
          <a:prstGeom prst="rect">
            <a:avLst/>
          </a:prstGeom>
          <a:noFill/>
          <a:ln w="12700">
            <a:noFill/>
            <a:miter lim="800000"/>
            <a:headEnd/>
            <a:tailEnd/>
          </a:ln>
          <a:effectLst/>
        </p:spPr>
        <p:txBody>
          <a:bodyPr>
            <a:spAutoFit/>
          </a:bodyPr>
          <a:lstStyle/>
          <a:p>
            <a:pPr eaLnBrk="0" fontAlgn="base" hangingPunct="0">
              <a:spcBef>
                <a:spcPct val="50000"/>
              </a:spcBef>
              <a:spcAft>
                <a:spcPct val="0"/>
              </a:spcAft>
            </a:pPr>
            <a:r>
              <a:rPr lang="en-US" sz="2000" b="1" i="1" dirty="0">
                <a:solidFill>
                  <a:srgbClr val="000000"/>
                </a:solidFill>
                <a:latin typeface="Times" pitchFamily="18" charset="0"/>
              </a:rPr>
              <a:t>Extract from Table of Clearance Fits</a:t>
            </a:r>
          </a:p>
        </p:txBody>
      </p:sp>
    </p:spTree>
    <p:extLst>
      <p:ext uri="{BB962C8B-B14F-4D97-AF65-F5344CB8AC3E}">
        <p14:creationId xmlns:p14="http://schemas.microsoft.com/office/powerpoint/2010/main" val="3292904910"/>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bwMode="auto">
          <a:xfrm>
            <a:off x="3214688" y="412751"/>
            <a:ext cx="5410200" cy="517525"/>
          </a:xfrm>
          <a:noFill/>
          <a:ln w="12700">
            <a:miter lim="800000"/>
            <a:headEnd/>
            <a:tailEnd/>
          </a:ln>
        </p:spPr>
        <p:txBody>
          <a:bodyPr vert="horz" wrap="none" lIns="63398" tIns="25359" rIns="63398" bIns="25359" numCol="1" anchor="t" anchorCtr="0" compatLnSpc="1">
            <a:prstTxWarp prst="textNoShape">
              <a:avLst/>
            </a:prstTxWarp>
            <a:spAutoFit/>
          </a:bodyPr>
          <a:lstStyle/>
          <a:p>
            <a:pPr>
              <a:lnSpc>
                <a:spcPct val="85000"/>
              </a:lnSpc>
            </a:pPr>
            <a:r>
              <a:rPr lang="en-US">
                <a:solidFill>
                  <a:schemeClr val="tx2"/>
                </a:solidFill>
              </a:rPr>
              <a:t>ISO Tolerance Designation</a:t>
            </a:r>
          </a:p>
        </p:txBody>
      </p:sp>
      <p:sp>
        <p:nvSpPr>
          <p:cNvPr id="163843" name="Rectangle 3"/>
          <p:cNvSpPr>
            <a:spLocks noChangeArrowheads="1"/>
          </p:cNvSpPr>
          <p:nvPr/>
        </p:nvSpPr>
        <p:spPr bwMode="auto">
          <a:xfrm>
            <a:off x="1993900" y="1265238"/>
            <a:ext cx="8166100" cy="1935162"/>
          </a:xfrm>
          <a:prstGeom prst="rect">
            <a:avLst/>
          </a:prstGeom>
          <a:noFill/>
          <a:ln w="12700">
            <a:noFill/>
            <a:miter lim="800000"/>
            <a:headEnd/>
            <a:tailEnd/>
          </a:ln>
          <a:effectLst/>
        </p:spPr>
        <p:txBody>
          <a:bodyPr lIns="63398" tIns="25359" rIns="63398" bIns="25359">
            <a:spAutoFit/>
          </a:bodyPr>
          <a:lstStyle/>
          <a:p>
            <a:pPr marL="330200" indent="-304800" defTabSz="912813" eaLnBrk="0" fontAlgn="base" hangingPunct="0">
              <a:lnSpc>
                <a:spcPct val="85000"/>
              </a:lnSpc>
              <a:spcBef>
                <a:spcPct val="0"/>
              </a:spcBef>
              <a:spcAft>
                <a:spcPct val="0"/>
              </a:spcAft>
              <a:tabLst>
                <a:tab pos="3195638" algn="l"/>
                <a:tab pos="4564063" algn="l"/>
                <a:tab pos="5705475" algn="l"/>
              </a:tabLst>
            </a:pPr>
            <a:r>
              <a:rPr lang="en-US" sz="2400" b="1" dirty="0">
                <a:solidFill>
                  <a:srgbClr val="000000"/>
                </a:solidFill>
                <a:latin typeface="Times" pitchFamily="18" charset="0"/>
              </a:rPr>
              <a:t>The ISO system provides for:</a:t>
            </a:r>
          </a:p>
          <a:p>
            <a:pPr marL="330200" indent="-304800" defTabSz="912813" eaLnBrk="0" fontAlgn="base" hangingPunct="0">
              <a:lnSpc>
                <a:spcPct val="85000"/>
              </a:lnSpc>
              <a:spcBef>
                <a:spcPct val="0"/>
              </a:spcBef>
              <a:spcAft>
                <a:spcPct val="0"/>
              </a:spcAft>
              <a:buFontTx/>
              <a:buChar char="•"/>
              <a:tabLst>
                <a:tab pos="3195638" algn="l"/>
                <a:tab pos="4564063" algn="l"/>
                <a:tab pos="5705475" algn="l"/>
              </a:tabLst>
            </a:pPr>
            <a:r>
              <a:rPr lang="en-US" sz="2400" b="1" dirty="0">
                <a:solidFill>
                  <a:srgbClr val="000000"/>
                </a:solidFill>
                <a:latin typeface="Times" pitchFamily="18" charset="0"/>
              </a:rPr>
              <a:t>21 types of holes (standard tolerances) designated by uppercase letters A, B, C, D, E....etc. and</a:t>
            </a:r>
          </a:p>
          <a:p>
            <a:pPr marL="330200" indent="-304800" defTabSz="912813" eaLnBrk="0" fontAlgn="base" hangingPunct="0">
              <a:lnSpc>
                <a:spcPct val="85000"/>
              </a:lnSpc>
              <a:spcBef>
                <a:spcPct val="0"/>
              </a:spcBef>
              <a:spcAft>
                <a:spcPct val="0"/>
              </a:spcAft>
              <a:buFontTx/>
              <a:buChar char="•"/>
              <a:tabLst>
                <a:tab pos="3195638" algn="l"/>
                <a:tab pos="4564063" algn="l"/>
                <a:tab pos="5705475" algn="l"/>
              </a:tabLst>
            </a:pPr>
            <a:r>
              <a:rPr lang="en-US" sz="2400" b="1" dirty="0">
                <a:solidFill>
                  <a:srgbClr val="000000"/>
                </a:solidFill>
                <a:latin typeface="Times" pitchFamily="18" charset="0"/>
              </a:rPr>
              <a:t>21 types of shafts designated by the lower case letters a, b, c, d, e...etc.</a:t>
            </a:r>
          </a:p>
          <a:p>
            <a:pPr marL="330200" indent="-304800" algn="ctr" defTabSz="912813" eaLnBrk="0" fontAlgn="base" hangingPunct="0">
              <a:lnSpc>
                <a:spcPct val="90000"/>
              </a:lnSpc>
              <a:spcBef>
                <a:spcPct val="0"/>
              </a:spcBef>
              <a:spcAft>
                <a:spcPct val="0"/>
              </a:spcAft>
              <a:tabLst>
                <a:tab pos="3195638" algn="l"/>
                <a:tab pos="4564063" algn="l"/>
                <a:tab pos="5705475" algn="l"/>
              </a:tabLst>
            </a:pPr>
            <a:endParaRPr lang="en-US" sz="2400" b="1" dirty="0">
              <a:solidFill>
                <a:srgbClr val="000000"/>
              </a:solidFill>
              <a:latin typeface="Times" pitchFamily="18" charset="0"/>
            </a:endParaRPr>
          </a:p>
        </p:txBody>
      </p:sp>
      <p:sp>
        <p:nvSpPr>
          <p:cNvPr id="163844" name="Rectangle 4"/>
          <p:cNvSpPr>
            <a:spLocks noGrp="1" noChangeArrowheads="1"/>
          </p:cNvSpPr>
          <p:nvPr>
            <p:ph type="body" idx="1"/>
          </p:nvPr>
        </p:nvSpPr>
        <p:spPr bwMode="auto">
          <a:xfrm>
            <a:off x="2209800" y="2932113"/>
            <a:ext cx="7812088" cy="4348162"/>
          </a:xfrm>
          <a:noFill/>
          <a:ln w="12700">
            <a:miter lim="800000"/>
            <a:headEnd/>
            <a:tailEnd/>
          </a:ln>
        </p:spPr>
        <p:txBody>
          <a:bodyPr vert="horz" wrap="square" lIns="63398" tIns="25359" rIns="63398" bIns="25359" numCol="1" anchor="t" anchorCtr="0" compatLnSpc="1">
            <a:prstTxWarp prst="textNoShape">
              <a:avLst/>
            </a:prstTxWarp>
            <a:spAutoFit/>
          </a:bodyPr>
          <a:lstStyle/>
          <a:p>
            <a:pPr marL="0" indent="0">
              <a:lnSpc>
                <a:spcPct val="85000"/>
              </a:lnSpc>
              <a:spcBef>
                <a:spcPct val="0"/>
              </a:spcBef>
              <a:buNone/>
              <a:tabLst>
                <a:tab pos="1587500" algn="l"/>
                <a:tab pos="3200400" algn="l"/>
                <a:tab pos="4572000" algn="l"/>
                <a:tab pos="5715000" algn="l"/>
              </a:tabLst>
            </a:pPr>
            <a:r>
              <a:rPr lang="en-US" dirty="0">
                <a:latin typeface="Times" pitchFamily="18" charset="0"/>
              </a:rPr>
              <a:t>These letters define the position of the tolerance zone relative to the nominal size. To each of these types of hole or shaft are applied 16 grades of tolerance, designated by numbers IT1 to IT16 - the "Fundamental Tolerances":</a:t>
            </a:r>
          </a:p>
          <a:p>
            <a:pPr marL="0" indent="0">
              <a:lnSpc>
                <a:spcPct val="85000"/>
              </a:lnSpc>
              <a:spcBef>
                <a:spcPct val="0"/>
              </a:spcBef>
              <a:buNone/>
              <a:tabLst>
                <a:tab pos="1587500" algn="l"/>
                <a:tab pos="3200400" algn="l"/>
                <a:tab pos="4572000" algn="l"/>
                <a:tab pos="5715000" algn="l"/>
              </a:tabLst>
            </a:pPr>
            <a:endParaRPr lang="en-US" dirty="0">
              <a:latin typeface="Times" pitchFamily="18" charset="0"/>
            </a:endParaRPr>
          </a:p>
          <a:p>
            <a:pPr marL="0" indent="0">
              <a:lnSpc>
                <a:spcPct val="85000"/>
              </a:lnSpc>
              <a:spcBef>
                <a:spcPct val="0"/>
              </a:spcBef>
              <a:buNone/>
              <a:tabLst>
                <a:tab pos="1587500" algn="l"/>
                <a:tab pos="3200400" algn="l"/>
                <a:tab pos="4572000" algn="l"/>
                <a:tab pos="5715000" algn="l"/>
              </a:tabLst>
            </a:pPr>
            <a:r>
              <a:rPr lang="en-US" dirty="0">
                <a:latin typeface="Times" pitchFamily="18" charset="0"/>
              </a:rPr>
              <a:t>             </a:t>
            </a:r>
            <a:r>
              <a:rPr lang="en-US" dirty="0" err="1">
                <a:latin typeface="Times" pitchFamily="18" charset="0"/>
              </a:rPr>
              <a:t>ITn</a:t>
            </a:r>
            <a:r>
              <a:rPr lang="en-US" dirty="0">
                <a:latin typeface="Times" pitchFamily="18" charset="0"/>
              </a:rPr>
              <a:t> = (0.45 x </a:t>
            </a:r>
            <a:r>
              <a:rPr lang="en-US" sz="1800" dirty="0">
                <a:latin typeface="Times" pitchFamily="18" charset="0"/>
              </a:rPr>
              <a:t>3</a:t>
            </a:r>
            <a:r>
              <a:rPr lang="en-US" dirty="0">
                <a:latin typeface="Times" pitchFamily="18" charset="0"/>
              </a:rPr>
              <a:t>  D +0.001 D) </a:t>
            </a:r>
            <a:r>
              <a:rPr lang="en-US" dirty="0" err="1">
                <a:latin typeface="Times" pitchFamily="18" charset="0"/>
              </a:rPr>
              <a:t>Pn</a:t>
            </a:r>
            <a:r>
              <a:rPr lang="en-US" dirty="0">
                <a:latin typeface="Times" pitchFamily="18" charset="0"/>
              </a:rPr>
              <a:t> </a:t>
            </a:r>
          </a:p>
          <a:p>
            <a:pPr marL="0" indent="0">
              <a:lnSpc>
                <a:spcPct val="85000"/>
              </a:lnSpc>
              <a:spcBef>
                <a:spcPct val="0"/>
              </a:spcBef>
              <a:buNone/>
              <a:tabLst>
                <a:tab pos="1587500" algn="l"/>
                <a:tab pos="3200400" algn="l"/>
                <a:tab pos="4572000" algn="l"/>
                <a:tab pos="5715000" algn="l"/>
              </a:tabLst>
            </a:pPr>
            <a:endParaRPr lang="en-US" dirty="0">
              <a:latin typeface="Times" pitchFamily="18" charset="0"/>
            </a:endParaRPr>
          </a:p>
          <a:p>
            <a:pPr marL="0" indent="0">
              <a:lnSpc>
                <a:spcPct val="85000"/>
              </a:lnSpc>
              <a:spcBef>
                <a:spcPct val="0"/>
              </a:spcBef>
              <a:buNone/>
              <a:tabLst>
                <a:tab pos="1587500" algn="l"/>
                <a:tab pos="3200400" algn="l"/>
                <a:tab pos="4572000" algn="l"/>
                <a:tab pos="5715000" algn="l"/>
              </a:tabLst>
            </a:pPr>
            <a:r>
              <a:rPr lang="en-US" dirty="0">
                <a:latin typeface="Times" pitchFamily="18" charset="0"/>
              </a:rPr>
              <a:t>where D is the mean of the range of diameters and </a:t>
            </a:r>
            <a:r>
              <a:rPr lang="en-US" dirty="0" err="1">
                <a:latin typeface="Times" pitchFamily="18" charset="0"/>
              </a:rPr>
              <a:t>Pn</a:t>
            </a:r>
            <a:r>
              <a:rPr lang="en-US" dirty="0">
                <a:latin typeface="Times" pitchFamily="18" charset="0"/>
              </a:rPr>
              <a:t> is the progression:1, 1.6, 2.5, 4.0, 6.0, 10, 16, 25......etc. which makes each tolerance grade approximately 60% of its predecessor.</a:t>
            </a:r>
          </a:p>
          <a:p>
            <a:pPr marL="0" indent="0">
              <a:lnSpc>
                <a:spcPct val="85000"/>
              </a:lnSpc>
              <a:spcBef>
                <a:spcPct val="0"/>
              </a:spcBef>
              <a:buNone/>
              <a:tabLst>
                <a:tab pos="1587500" algn="l"/>
                <a:tab pos="3200400" algn="l"/>
                <a:tab pos="4572000" algn="l"/>
                <a:tab pos="5715000" algn="l"/>
              </a:tabLst>
            </a:pPr>
            <a:r>
              <a:rPr lang="en-US" dirty="0">
                <a:latin typeface="Times" pitchFamily="18" charset="0"/>
              </a:rPr>
              <a:t> </a:t>
            </a:r>
          </a:p>
          <a:p>
            <a:pPr marL="0" indent="0">
              <a:lnSpc>
                <a:spcPct val="85000"/>
              </a:lnSpc>
              <a:spcBef>
                <a:spcPct val="0"/>
              </a:spcBef>
              <a:buNone/>
              <a:tabLst>
                <a:tab pos="1587500" algn="l"/>
                <a:tab pos="3200400" algn="l"/>
                <a:tab pos="4572000" algn="l"/>
                <a:tab pos="5715000" algn="l"/>
              </a:tabLst>
            </a:pPr>
            <a:endParaRPr lang="en-US" sz="1800" dirty="0">
              <a:latin typeface="Times" pitchFamily="18" charset="0"/>
            </a:endParaRPr>
          </a:p>
          <a:p>
            <a:pPr marL="0" indent="0">
              <a:tabLst>
                <a:tab pos="1587500" algn="l"/>
                <a:tab pos="3200400" algn="l"/>
                <a:tab pos="4572000" algn="l"/>
                <a:tab pos="5715000" algn="l"/>
              </a:tabLst>
            </a:pPr>
            <a:endParaRPr lang="en-US" sz="1800" dirty="0">
              <a:latin typeface="Times" pitchFamily="18" charset="0"/>
            </a:endParaRPr>
          </a:p>
        </p:txBody>
      </p:sp>
      <p:sp>
        <p:nvSpPr>
          <p:cNvPr id="163845" name="Line 5"/>
          <p:cNvSpPr>
            <a:spLocks noChangeShapeType="1"/>
          </p:cNvSpPr>
          <p:nvPr/>
        </p:nvSpPr>
        <p:spPr bwMode="auto">
          <a:xfrm flipH="1">
            <a:off x="5192712" y="4524376"/>
            <a:ext cx="127000" cy="228600"/>
          </a:xfrm>
          <a:prstGeom prst="line">
            <a:avLst/>
          </a:prstGeom>
          <a:noFill/>
          <a:ln w="2540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3846" name="Line 6"/>
          <p:cNvSpPr>
            <a:spLocks noChangeShapeType="1"/>
          </p:cNvSpPr>
          <p:nvPr/>
        </p:nvSpPr>
        <p:spPr bwMode="auto">
          <a:xfrm>
            <a:off x="5154612" y="4689476"/>
            <a:ext cx="50800" cy="76200"/>
          </a:xfrm>
          <a:prstGeom prst="line">
            <a:avLst/>
          </a:prstGeom>
          <a:noFill/>
          <a:ln w="2540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Tree>
    <p:extLst>
      <p:ext uri="{BB962C8B-B14F-4D97-AF65-F5344CB8AC3E}">
        <p14:creationId xmlns:p14="http://schemas.microsoft.com/office/powerpoint/2010/main" val="294472239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bwMode="auto">
          <a:xfrm>
            <a:off x="2049463" y="400051"/>
            <a:ext cx="2832100" cy="517525"/>
          </a:xfrm>
          <a:noFill/>
          <a:ln w="12700">
            <a:miter lim="800000"/>
            <a:headEnd/>
            <a:tailEnd/>
          </a:ln>
        </p:spPr>
        <p:txBody>
          <a:bodyPr vert="horz" wrap="none" lIns="63398" tIns="25359" rIns="63398" bIns="25359" numCol="1" anchor="t" anchorCtr="0" compatLnSpc="1">
            <a:prstTxWarp prst="textNoShape">
              <a:avLst/>
            </a:prstTxWarp>
            <a:spAutoFit/>
          </a:bodyPr>
          <a:lstStyle/>
          <a:p>
            <a:pPr>
              <a:lnSpc>
                <a:spcPct val="85000"/>
              </a:lnSpc>
            </a:pPr>
            <a:r>
              <a:rPr lang="en-US">
                <a:solidFill>
                  <a:schemeClr val="tx2"/>
                </a:solidFill>
              </a:rPr>
              <a:t>For Example:</a:t>
            </a:r>
          </a:p>
        </p:txBody>
      </p:sp>
      <p:sp>
        <p:nvSpPr>
          <p:cNvPr id="164867" name="Rectangle 3"/>
          <p:cNvSpPr>
            <a:spLocks noGrp="1" noChangeArrowheads="1"/>
          </p:cNvSpPr>
          <p:nvPr>
            <p:ph type="body" idx="1"/>
          </p:nvPr>
        </p:nvSpPr>
        <p:spPr bwMode="auto">
          <a:xfrm>
            <a:off x="1962150" y="1198563"/>
            <a:ext cx="8129588" cy="4222750"/>
          </a:xfrm>
          <a:noFill/>
          <a:ln w="12700">
            <a:miter lim="800000"/>
            <a:headEnd/>
            <a:tailEnd/>
          </a:ln>
        </p:spPr>
        <p:txBody>
          <a:bodyPr vert="horz" wrap="square" lIns="63398" tIns="25359" rIns="63398" bIns="25359" numCol="1" anchor="t" anchorCtr="0" compatLnSpc="1">
            <a:prstTxWarp prst="textNoShape">
              <a:avLst/>
            </a:prstTxWarp>
            <a:spAutoFit/>
          </a:bodyPr>
          <a:lstStyle/>
          <a:p>
            <a:pPr marL="0" indent="0">
              <a:lnSpc>
                <a:spcPct val="85000"/>
              </a:lnSpc>
              <a:spcBef>
                <a:spcPct val="0"/>
              </a:spcBef>
              <a:buNone/>
              <a:tabLst>
                <a:tab pos="1587500" algn="l"/>
                <a:tab pos="3200400" algn="l"/>
                <a:tab pos="4572000" algn="l"/>
                <a:tab pos="5715000" algn="l"/>
              </a:tabLst>
            </a:pPr>
            <a:r>
              <a:rPr lang="en-US" dirty="0">
                <a:latin typeface="Times" pitchFamily="18" charset="0"/>
              </a:rPr>
              <a:t>Experience has shown that the dimensional accuracy of manufactured parts is approximately proportional to the cube root of the size of the part.</a:t>
            </a:r>
          </a:p>
          <a:p>
            <a:pPr marL="0" indent="0">
              <a:lnSpc>
                <a:spcPct val="85000"/>
              </a:lnSpc>
              <a:spcBef>
                <a:spcPct val="0"/>
              </a:spcBef>
              <a:buNone/>
              <a:tabLst>
                <a:tab pos="1587500" algn="l"/>
                <a:tab pos="3200400" algn="l"/>
                <a:tab pos="4572000" algn="l"/>
                <a:tab pos="5715000" algn="l"/>
              </a:tabLst>
            </a:pPr>
            <a:endParaRPr lang="en-US" dirty="0">
              <a:latin typeface="Times" pitchFamily="18" charset="0"/>
            </a:endParaRPr>
          </a:p>
          <a:p>
            <a:pPr marL="0" indent="0">
              <a:lnSpc>
                <a:spcPct val="85000"/>
              </a:lnSpc>
              <a:spcBef>
                <a:spcPct val="0"/>
              </a:spcBef>
              <a:buNone/>
              <a:tabLst>
                <a:tab pos="1587500" algn="l"/>
                <a:tab pos="3200400" algn="l"/>
                <a:tab pos="4572000" algn="l"/>
                <a:tab pos="5715000" algn="l"/>
              </a:tabLst>
            </a:pPr>
            <a:r>
              <a:rPr lang="en-US" dirty="0">
                <a:latin typeface="Times" pitchFamily="18" charset="0"/>
              </a:rPr>
              <a:t>Example:</a:t>
            </a:r>
          </a:p>
          <a:p>
            <a:pPr marL="0" indent="0">
              <a:lnSpc>
                <a:spcPct val="85000"/>
              </a:lnSpc>
              <a:spcBef>
                <a:spcPct val="0"/>
              </a:spcBef>
              <a:buNone/>
              <a:tabLst>
                <a:tab pos="1587500" algn="l"/>
                <a:tab pos="3200400" algn="l"/>
                <a:tab pos="4572000" algn="l"/>
                <a:tab pos="5715000" algn="l"/>
              </a:tabLst>
            </a:pPr>
            <a:r>
              <a:rPr lang="en-US" u="sng" dirty="0">
                <a:latin typeface="Times" pitchFamily="18" charset="0"/>
              </a:rPr>
              <a:t>A hole is specified as:</a:t>
            </a:r>
            <a:r>
              <a:rPr lang="en-US" dirty="0">
                <a:latin typeface="Times" pitchFamily="18" charset="0"/>
              </a:rPr>
              <a:t>     </a:t>
            </a:r>
            <a:r>
              <a:rPr lang="en-US" dirty="0">
                <a:latin typeface="Symbol" pitchFamily="18" charset="2"/>
              </a:rPr>
              <a:t></a:t>
            </a:r>
            <a:r>
              <a:rPr lang="en-US" dirty="0">
                <a:latin typeface="Times" pitchFamily="18" charset="0"/>
              </a:rPr>
              <a:t>30 H7</a:t>
            </a:r>
          </a:p>
          <a:p>
            <a:pPr marL="0" indent="0">
              <a:lnSpc>
                <a:spcPct val="85000"/>
              </a:lnSpc>
              <a:spcBef>
                <a:spcPct val="0"/>
              </a:spcBef>
              <a:buNone/>
              <a:tabLst>
                <a:tab pos="1587500" algn="l"/>
                <a:tab pos="3200400" algn="l"/>
                <a:tab pos="4572000" algn="l"/>
                <a:tab pos="5715000" algn="l"/>
              </a:tabLst>
            </a:pPr>
            <a:endParaRPr lang="en-US" dirty="0">
              <a:latin typeface="Times" pitchFamily="18" charset="0"/>
            </a:endParaRPr>
          </a:p>
          <a:p>
            <a:pPr marL="0" indent="0">
              <a:lnSpc>
                <a:spcPct val="85000"/>
              </a:lnSpc>
              <a:spcBef>
                <a:spcPct val="0"/>
              </a:spcBef>
              <a:buNone/>
              <a:tabLst>
                <a:tab pos="1587500" algn="l"/>
                <a:tab pos="3200400" algn="l"/>
                <a:tab pos="4572000" algn="l"/>
                <a:tab pos="5715000" algn="l"/>
              </a:tabLst>
            </a:pPr>
            <a:r>
              <a:rPr lang="en-US" dirty="0">
                <a:latin typeface="Times" pitchFamily="18" charset="0"/>
              </a:rPr>
              <a:t>The H class of holes has limits of           . i.e. all tolerances start at the nominal size and go positive by the amount designated by the IT number.</a:t>
            </a:r>
          </a:p>
          <a:p>
            <a:pPr marL="0" indent="0">
              <a:lnSpc>
                <a:spcPct val="85000"/>
              </a:lnSpc>
              <a:spcBef>
                <a:spcPct val="0"/>
              </a:spcBef>
              <a:buNone/>
              <a:tabLst>
                <a:tab pos="1587500" algn="l"/>
                <a:tab pos="3200400" algn="l"/>
                <a:tab pos="4572000" algn="l"/>
                <a:tab pos="5715000" algn="l"/>
              </a:tabLst>
            </a:pPr>
            <a:endParaRPr lang="en-US" dirty="0">
              <a:latin typeface="Times" pitchFamily="18" charset="0"/>
            </a:endParaRPr>
          </a:p>
          <a:p>
            <a:pPr marL="0" indent="0">
              <a:lnSpc>
                <a:spcPct val="85000"/>
              </a:lnSpc>
              <a:spcBef>
                <a:spcPct val="0"/>
              </a:spcBef>
              <a:buNone/>
              <a:tabLst>
                <a:tab pos="1587500" algn="l"/>
                <a:tab pos="3200400" algn="l"/>
                <a:tab pos="4572000" algn="l"/>
                <a:tab pos="5715000" algn="l"/>
              </a:tabLst>
            </a:pPr>
            <a:r>
              <a:rPr lang="en-US" dirty="0">
                <a:latin typeface="Times" pitchFamily="18" charset="0"/>
              </a:rPr>
              <a:t>IT7 for diameters ranging 30- 50 mm:</a:t>
            </a:r>
          </a:p>
          <a:p>
            <a:pPr marL="0" indent="0">
              <a:tabLst>
                <a:tab pos="1587500" algn="l"/>
                <a:tab pos="3200400" algn="l"/>
                <a:tab pos="4572000" algn="l"/>
                <a:tab pos="5715000" algn="l"/>
              </a:tabLst>
            </a:pPr>
            <a:endParaRPr lang="en-US" dirty="0">
              <a:latin typeface="Times" pitchFamily="18" charset="0"/>
            </a:endParaRPr>
          </a:p>
        </p:txBody>
      </p:sp>
      <p:sp>
        <p:nvSpPr>
          <p:cNvPr id="164868" name="Rectangle 4"/>
          <p:cNvSpPr>
            <a:spLocks noChangeArrowheads="1"/>
          </p:cNvSpPr>
          <p:nvPr/>
        </p:nvSpPr>
        <p:spPr bwMode="auto">
          <a:xfrm>
            <a:off x="6477000" y="3309939"/>
            <a:ext cx="914400" cy="469789"/>
          </a:xfrm>
          <a:prstGeom prst="rect">
            <a:avLst/>
          </a:prstGeom>
          <a:noFill/>
          <a:ln w="12700">
            <a:noFill/>
            <a:miter lim="800000"/>
            <a:headEnd/>
            <a:tailEnd/>
          </a:ln>
          <a:effectLst/>
        </p:spPr>
        <p:txBody>
          <a:bodyPr wrap="square" lIns="63398" tIns="25359" rIns="63398" bIns="25359">
            <a:spAutoFit/>
          </a:bodyPr>
          <a:lstStyle/>
          <a:p>
            <a:pPr defTabSz="912813" eaLnBrk="0" fontAlgn="base" hangingPunct="0">
              <a:lnSpc>
                <a:spcPct val="85000"/>
              </a:lnSpc>
              <a:spcBef>
                <a:spcPct val="0"/>
              </a:spcBef>
              <a:spcAft>
                <a:spcPct val="0"/>
              </a:spcAft>
            </a:pPr>
            <a:r>
              <a:rPr lang="en-US" sz="1600" b="1" dirty="0">
                <a:solidFill>
                  <a:srgbClr val="000000"/>
                </a:solidFill>
                <a:latin typeface="Times" pitchFamily="18" charset="0"/>
              </a:rPr>
              <a:t>+ x</a:t>
            </a:r>
          </a:p>
          <a:p>
            <a:pPr defTabSz="912813" eaLnBrk="0" fontAlgn="base" hangingPunct="0">
              <a:lnSpc>
                <a:spcPct val="85000"/>
              </a:lnSpc>
              <a:spcBef>
                <a:spcPct val="0"/>
              </a:spcBef>
              <a:spcAft>
                <a:spcPct val="0"/>
              </a:spcAft>
            </a:pPr>
            <a:r>
              <a:rPr lang="en-US" sz="1600" b="1" dirty="0">
                <a:solidFill>
                  <a:srgbClr val="000000"/>
                </a:solidFill>
                <a:latin typeface="Times" pitchFamily="18" charset="0"/>
              </a:rPr>
              <a:t>+ 0</a:t>
            </a:r>
          </a:p>
        </p:txBody>
      </p:sp>
      <p:sp>
        <p:nvSpPr>
          <p:cNvPr id="164869" name="Rectangle 5"/>
          <p:cNvSpPr>
            <a:spLocks noChangeArrowheads="1"/>
          </p:cNvSpPr>
          <p:nvPr/>
        </p:nvSpPr>
        <p:spPr bwMode="auto">
          <a:xfrm>
            <a:off x="2076450" y="5159375"/>
            <a:ext cx="7905750" cy="374650"/>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2400" b="1" dirty="0">
                <a:solidFill>
                  <a:srgbClr val="000000"/>
                </a:solidFill>
                <a:latin typeface="Times" pitchFamily="18" charset="0"/>
              </a:rPr>
              <a:t>Tolerance for IT7 = (0.45 x </a:t>
            </a:r>
            <a:r>
              <a:rPr lang="en-US" sz="1600" b="1" dirty="0">
                <a:solidFill>
                  <a:srgbClr val="000000"/>
                </a:solidFill>
                <a:latin typeface="Times" pitchFamily="18" charset="0"/>
              </a:rPr>
              <a:t>3</a:t>
            </a:r>
            <a:r>
              <a:rPr lang="en-US" sz="2400" b="1" dirty="0">
                <a:solidFill>
                  <a:srgbClr val="000000"/>
                </a:solidFill>
                <a:latin typeface="Times" pitchFamily="18" charset="0"/>
              </a:rPr>
              <a:t>  40 +0.001x 40) 16  = 0.025 mm</a:t>
            </a:r>
          </a:p>
        </p:txBody>
      </p:sp>
      <p:sp>
        <p:nvSpPr>
          <p:cNvPr id="164870" name="Line 6"/>
          <p:cNvSpPr>
            <a:spLocks noChangeShapeType="1"/>
          </p:cNvSpPr>
          <p:nvPr/>
        </p:nvSpPr>
        <p:spPr bwMode="auto">
          <a:xfrm flipH="1">
            <a:off x="5854700" y="5178425"/>
            <a:ext cx="127000" cy="228600"/>
          </a:xfrm>
          <a:prstGeom prst="line">
            <a:avLst/>
          </a:prstGeom>
          <a:noFill/>
          <a:ln w="2540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4871" name="Line 7"/>
          <p:cNvSpPr>
            <a:spLocks noChangeShapeType="1"/>
          </p:cNvSpPr>
          <p:nvPr/>
        </p:nvSpPr>
        <p:spPr bwMode="auto">
          <a:xfrm>
            <a:off x="5816600" y="5343525"/>
            <a:ext cx="50800" cy="76200"/>
          </a:xfrm>
          <a:prstGeom prst="line">
            <a:avLst/>
          </a:prstGeom>
          <a:noFill/>
          <a:ln w="25400">
            <a:solidFill>
              <a:schemeClr val="tx1"/>
            </a:solidFill>
            <a:round/>
            <a:headEnd/>
            <a:tailEnd/>
          </a:ln>
          <a:effectLst/>
        </p:spPr>
        <p:txBody>
          <a:bodyPr wrap="none" anchor="ctr"/>
          <a:lstStyle/>
          <a:p>
            <a:pPr eaLnBrk="0" fontAlgn="base" hangingPunct="0">
              <a:spcBef>
                <a:spcPct val="0"/>
              </a:spcBef>
              <a:spcAft>
                <a:spcPct val="0"/>
              </a:spcAft>
            </a:pPr>
            <a:endParaRPr lang="en-US" sz="1600" b="1">
              <a:solidFill>
                <a:srgbClr val="000000"/>
              </a:solidFill>
              <a:latin typeface="Times" pitchFamily="18" charset="0"/>
            </a:endParaRPr>
          </a:p>
        </p:txBody>
      </p:sp>
      <p:sp>
        <p:nvSpPr>
          <p:cNvPr id="164872" name="Rectangle 8"/>
          <p:cNvSpPr>
            <a:spLocks noChangeArrowheads="1"/>
          </p:cNvSpPr>
          <p:nvPr/>
        </p:nvSpPr>
        <p:spPr bwMode="auto">
          <a:xfrm>
            <a:off x="3124200" y="5867400"/>
            <a:ext cx="4451350" cy="361950"/>
          </a:xfrm>
          <a:prstGeom prst="rect">
            <a:avLst/>
          </a:prstGeom>
          <a:noFill/>
          <a:ln w="12700">
            <a:noFill/>
            <a:miter lim="800000"/>
            <a:headEnd/>
            <a:tailEnd/>
          </a:ln>
          <a:effectLst/>
        </p:spPr>
        <p:txBody>
          <a:bodyPr wrap="none" lIns="63398" tIns="25359" rIns="63398" bIns="25359">
            <a:spAutoFit/>
          </a:bodyPr>
          <a:lstStyle/>
          <a:p>
            <a:pPr defTabSz="912813" eaLnBrk="0" fontAlgn="base" hangingPunct="0">
              <a:lnSpc>
                <a:spcPct val="85000"/>
              </a:lnSpc>
              <a:spcBef>
                <a:spcPct val="0"/>
              </a:spcBef>
              <a:spcAft>
                <a:spcPct val="0"/>
              </a:spcAft>
            </a:pPr>
            <a:r>
              <a:rPr lang="en-US" sz="2400" b="1">
                <a:solidFill>
                  <a:srgbClr val="000000"/>
                </a:solidFill>
                <a:latin typeface="Times" pitchFamily="18" charset="0"/>
              </a:rPr>
              <a:t>Written on a drawing as </a:t>
            </a:r>
            <a:r>
              <a:rPr lang="en-US" sz="2400" b="1">
                <a:solidFill>
                  <a:srgbClr val="000000"/>
                </a:solidFill>
                <a:latin typeface="Symbol" pitchFamily="18" charset="2"/>
              </a:rPr>
              <a:t></a:t>
            </a:r>
            <a:r>
              <a:rPr lang="en-US" sz="2400" b="1">
                <a:solidFill>
                  <a:srgbClr val="000000"/>
                </a:solidFill>
                <a:latin typeface="Times" pitchFamily="18" charset="0"/>
              </a:rPr>
              <a:t>30 H7  </a:t>
            </a:r>
          </a:p>
        </p:txBody>
      </p:sp>
      <p:pic>
        <p:nvPicPr>
          <p:cNvPr id="164873" name="Picture 9"/>
          <p:cNvPicPr>
            <a:picLocks noChangeArrowheads="1"/>
          </p:cNvPicPr>
          <p:nvPr/>
        </p:nvPicPr>
        <p:blipFill>
          <a:blip r:embed="rId3"/>
          <a:srcRect/>
          <a:stretch>
            <a:fillRect/>
          </a:stretch>
        </p:blipFill>
        <p:spPr bwMode="auto">
          <a:xfrm>
            <a:off x="7710488" y="5761038"/>
            <a:ext cx="1204912" cy="571500"/>
          </a:xfrm>
          <a:prstGeom prst="rect">
            <a:avLst/>
          </a:prstGeom>
          <a:noFill/>
          <a:ln w="12700">
            <a:noFill/>
            <a:miter lim="800000"/>
            <a:headEnd/>
            <a:tailEnd/>
          </a:ln>
          <a:effectLst/>
        </p:spPr>
      </p:pic>
    </p:spTree>
    <p:extLst>
      <p:ext uri="{BB962C8B-B14F-4D97-AF65-F5344CB8AC3E}">
        <p14:creationId xmlns:p14="http://schemas.microsoft.com/office/powerpoint/2010/main" val="173377120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962" name="Picture 2" descr="fit_graphic"/>
          <p:cNvPicPr>
            <a:picLocks noChangeAspect="1" noChangeArrowheads="1"/>
          </p:cNvPicPr>
          <p:nvPr/>
        </p:nvPicPr>
        <p:blipFill>
          <a:blip r:embed="rId3"/>
          <a:srcRect/>
          <a:stretch>
            <a:fillRect/>
          </a:stretch>
        </p:blipFill>
        <p:spPr bwMode="auto">
          <a:xfrm>
            <a:off x="3505200" y="838200"/>
            <a:ext cx="5113338" cy="5562600"/>
          </a:xfrm>
          <a:prstGeom prst="rect">
            <a:avLst/>
          </a:prstGeom>
          <a:noFill/>
        </p:spPr>
      </p:pic>
      <p:sp>
        <p:nvSpPr>
          <p:cNvPr id="168963" name="Text Box 3"/>
          <p:cNvSpPr txBox="1">
            <a:spLocks noChangeArrowheads="1"/>
          </p:cNvSpPr>
          <p:nvPr/>
        </p:nvSpPr>
        <p:spPr bwMode="auto">
          <a:xfrm>
            <a:off x="2209800" y="304801"/>
            <a:ext cx="7543800" cy="519113"/>
          </a:xfrm>
          <a:prstGeom prst="rect">
            <a:avLst/>
          </a:prstGeom>
          <a:noFill/>
          <a:ln w="12700">
            <a:noFill/>
            <a:miter lim="800000"/>
            <a:headEnd/>
            <a:tailEnd/>
          </a:ln>
          <a:effectLst/>
        </p:spPr>
        <p:txBody>
          <a:bodyPr>
            <a:spAutoFit/>
          </a:bodyPr>
          <a:lstStyle/>
          <a:p>
            <a:pPr eaLnBrk="0" fontAlgn="base" hangingPunct="0">
              <a:spcBef>
                <a:spcPct val="50000"/>
              </a:spcBef>
              <a:spcAft>
                <a:spcPct val="0"/>
              </a:spcAft>
            </a:pPr>
            <a:endParaRPr lang="en-US" sz="2800" b="1">
              <a:solidFill>
                <a:srgbClr val="000000"/>
              </a:solidFill>
              <a:latin typeface="Times New Roman" pitchFamily="18" charset="0"/>
            </a:endParaRPr>
          </a:p>
        </p:txBody>
      </p:sp>
      <p:sp>
        <p:nvSpPr>
          <p:cNvPr id="168964" name="Text Box 4"/>
          <p:cNvSpPr txBox="1">
            <a:spLocks noChangeArrowheads="1"/>
          </p:cNvSpPr>
          <p:nvPr/>
        </p:nvSpPr>
        <p:spPr bwMode="auto">
          <a:xfrm>
            <a:off x="2209800" y="304801"/>
            <a:ext cx="7620000" cy="519113"/>
          </a:xfrm>
          <a:prstGeom prst="rect">
            <a:avLst/>
          </a:prstGeom>
          <a:noFill/>
          <a:ln w="12700">
            <a:noFill/>
            <a:miter lim="800000"/>
            <a:headEnd/>
            <a:tailEnd/>
          </a:ln>
          <a:effectLst/>
        </p:spPr>
        <p:txBody>
          <a:bodyPr>
            <a:spAutoFit/>
          </a:bodyPr>
          <a:lstStyle/>
          <a:p>
            <a:pPr algn="ctr" eaLnBrk="0" fontAlgn="base" hangingPunct="0">
              <a:spcBef>
                <a:spcPct val="50000"/>
              </a:spcBef>
              <a:spcAft>
                <a:spcPct val="0"/>
              </a:spcAft>
            </a:pPr>
            <a:r>
              <a:rPr lang="en-US" sz="2800" b="1">
                <a:solidFill>
                  <a:srgbClr val="790015"/>
                </a:solidFill>
                <a:latin typeface="Times New Roman" pitchFamily="18" charset="0"/>
              </a:rPr>
              <a:t>Graphical illustration of ISO standard fits</a:t>
            </a:r>
          </a:p>
        </p:txBody>
      </p:sp>
      <p:sp>
        <p:nvSpPr>
          <p:cNvPr id="168965" name="Text Box 5"/>
          <p:cNvSpPr txBox="1">
            <a:spLocks noChangeArrowheads="1"/>
          </p:cNvSpPr>
          <p:nvPr/>
        </p:nvSpPr>
        <p:spPr bwMode="auto">
          <a:xfrm>
            <a:off x="2057400" y="6338888"/>
            <a:ext cx="7620000" cy="519112"/>
          </a:xfrm>
          <a:prstGeom prst="rect">
            <a:avLst/>
          </a:prstGeom>
          <a:noFill/>
          <a:ln w="12700">
            <a:noFill/>
            <a:miter lim="800000"/>
            <a:headEnd/>
            <a:tailEnd/>
          </a:ln>
          <a:effectLst/>
        </p:spPr>
        <p:txBody>
          <a:bodyPr>
            <a:spAutoFit/>
          </a:bodyPr>
          <a:lstStyle/>
          <a:p>
            <a:pPr algn="ctr" eaLnBrk="0" fontAlgn="base" hangingPunct="0">
              <a:spcBef>
                <a:spcPct val="50000"/>
              </a:spcBef>
              <a:spcAft>
                <a:spcPct val="0"/>
              </a:spcAft>
            </a:pPr>
            <a:r>
              <a:rPr lang="en-US" sz="2800" b="1">
                <a:solidFill>
                  <a:srgbClr val="790015"/>
                </a:solidFill>
                <a:latin typeface="Times New Roman" pitchFamily="18" charset="0"/>
              </a:rPr>
              <a:t>Hole Series – H hole Standard</a:t>
            </a:r>
          </a:p>
        </p:txBody>
      </p:sp>
    </p:spTree>
    <p:extLst>
      <p:ext uri="{BB962C8B-B14F-4D97-AF65-F5344CB8AC3E}">
        <p14:creationId xmlns:p14="http://schemas.microsoft.com/office/powerpoint/2010/main" val="4001340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
      <a:dk1>
        <a:srgbClr val="000000"/>
      </a:dk1>
      <a:lt1>
        <a:srgbClr val="FFFFFF"/>
      </a:lt1>
      <a:dk2>
        <a:srgbClr val="790015"/>
      </a:dk2>
      <a:lt2>
        <a:srgbClr val="00279F"/>
      </a:lt2>
      <a:accent1>
        <a:srgbClr val="500093"/>
      </a:accent1>
      <a:accent2>
        <a:srgbClr val="006B61"/>
      </a:accent2>
      <a:accent3>
        <a:srgbClr val="FFFFFF"/>
      </a:accent3>
      <a:accent4>
        <a:srgbClr val="000000"/>
      </a:accent4>
      <a:accent5>
        <a:srgbClr val="B3AAC8"/>
      </a:accent5>
      <a:accent6>
        <a:srgbClr val="006057"/>
      </a:accent6>
      <a:hlink>
        <a:srgbClr val="FE9B03"/>
      </a:hlink>
      <a:folHlink>
        <a:srgbClr val="081D58"/>
      </a:folHlink>
    </a:clrScheme>
    <a:fontScheme name="Default Design">
      <a:majorFont>
        <a:latin typeface="Times"/>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600" b="1"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600" b="1" i="0" u="none" strike="noStrike" cap="none" normalizeH="0" baseline="0" smtClean="0">
            <a:ln>
              <a:noFill/>
            </a:ln>
            <a:solidFill>
              <a:schemeClr val="tx1"/>
            </a:solidFill>
            <a:effectLst/>
            <a:latin typeface="Times"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2387</Words>
  <Application>Microsoft Office PowerPoint</Application>
  <PresentationFormat>Widescreen</PresentationFormat>
  <Paragraphs>465</Paragraphs>
  <Slides>15</Slides>
  <Notes>15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Calibri Light</vt:lpstr>
      <vt:lpstr>Helvetica</vt:lpstr>
      <vt:lpstr>Symbol</vt:lpstr>
      <vt:lpstr>Times</vt:lpstr>
      <vt:lpstr>Times New Roman</vt:lpstr>
      <vt:lpstr>Office Theme</vt:lpstr>
      <vt:lpstr>Default Design</vt:lpstr>
      <vt:lpstr>Lecture Class Slide Presentation 3-26-2020</vt:lpstr>
      <vt:lpstr>Tolerances important to interchangeability and provision for replacement parts </vt:lpstr>
      <vt:lpstr>PowerPoint Presentation</vt:lpstr>
      <vt:lpstr>Limits and Fits</vt:lpstr>
      <vt:lpstr>  </vt:lpstr>
      <vt:lpstr>Standard Limits and Fits -- ANSI</vt:lpstr>
      <vt:lpstr>ISO Tolerance Designation</vt:lpstr>
      <vt:lpstr>For Example:</vt:lpstr>
      <vt:lpstr>PowerPoint Presentation</vt:lpstr>
      <vt:lpstr>Selection of Fits and the ISO Hole Basis system</vt:lpstr>
      <vt:lpstr>  ISO Standard "Hole Basis"  Clearance Fits</vt:lpstr>
      <vt:lpstr>  </vt:lpstr>
      <vt:lpstr>  </vt:lpstr>
      <vt:lpstr>  </vt:lpstr>
      <vt:lpstr>  </vt:lpstr>
    </vt:vector>
  </TitlesOfParts>
  <Company>aPriori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Class Slide Presentation 3-23-2020</dc:title>
  <dc:creator>Mike Philpott</dc:creator>
  <cp:lastModifiedBy>Mike Philpott</cp:lastModifiedBy>
  <cp:revision>14</cp:revision>
  <dcterms:created xsi:type="dcterms:W3CDTF">2020-03-24T02:35:31Z</dcterms:created>
  <dcterms:modified xsi:type="dcterms:W3CDTF">2020-03-26T03:04:27Z</dcterms:modified>
</cp:coreProperties>
</file>